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7272EF-AEB8-489A-A144-7AA89FD22ADB}">
  <a:tblStyle styleId="{F87272EF-AEB8-489A-A144-7AA89FD22AD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oppins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4.xml"/><Relationship Id="rId33" Type="http://schemas.openxmlformats.org/officeDocument/2006/relationships/font" Target="fonts/PoppinsMedium-regular.fntdata"/><Relationship Id="rId10" Type="http://schemas.openxmlformats.org/officeDocument/2006/relationships/slide" Target="slides/slide3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6.xml"/><Relationship Id="rId35" Type="http://schemas.openxmlformats.org/officeDocument/2006/relationships/font" Target="fonts/PoppinsMedium-italic.fntdata"/><Relationship Id="rId12" Type="http://schemas.openxmlformats.org/officeDocument/2006/relationships/slide" Target="slides/slide5.xml"/><Relationship Id="rId34" Type="http://schemas.openxmlformats.org/officeDocument/2006/relationships/font" Target="fonts/PoppinsMedium-bold.fntdata"/><Relationship Id="rId15" Type="http://schemas.openxmlformats.org/officeDocument/2006/relationships/slide" Target="slides/slide8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7.xml"/><Relationship Id="rId36" Type="http://schemas.openxmlformats.org/officeDocument/2006/relationships/font" Target="fonts/PoppinsMedium-bold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9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715bf82e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2715bf82e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8d7c96f51_2_2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28d7c96f51_2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8d7c96f51_2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28d7c96f51_2_2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Qualify urban experience as individual satisfaction， but the existing data might not be relevant to the built environment, and existing tool might not be enough.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28d7c96f51_2_2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8d7c96f51_2_2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28d7c96f51_2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8d7c96f51_2_2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28d7c96f51_2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8d7c96f51_2_2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28d7c96f51_2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8d7c96f51_2_3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28d7c96f51_2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8d7c96f51_2_3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28d7c96f51_2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8d7c96f51_2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28d7c96f51_2_3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28d7c96f51_2_3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8529bab0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128529bab0d_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28529bab0d_2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8d7c96f51_2_3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28d7c96f51_2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73fe1422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273fe1422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8d7c96f51_2_4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28d7c96f51_2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8d7c96f51_2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28d7c96f51_2_4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28d7c96f51_2_4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8d7c96f51_2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28d7c96f51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8d7c96f51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28d7c96f51_2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28d7c96f51_2_1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8d7c96f51_2_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28d7c96f51_2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d7c96f51_2_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28d7c96f51_2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15bf82ef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2715bf82ef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8d7c96f51_2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28d7c96f51_2_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Emphases on it is not enough</a:t>
            </a:r>
            <a:endParaRPr/>
          </a:p>
        </p:txBody>
      </p:sp>
      <p:sp>
        <p:nvSpPr>
          <p:cNvPr id="203" name="Google Shape;203;g128d7c96f51_2_1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8d7c96f51_2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28d7c96f51_2_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28d7c96f51_2_2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1" Type="http://schemas.openxmlformats.org/officeDocument/2006/relationships/image" Target="../media/image19.png"/><Relationship Id="rId10" Type="http://schemas.openxmlformats.org/officeDocument/2006/relationships/image" Target="../media/image17.png"/><Relationship Id="rId9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41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thsyzw.github.io/Thesis_2022/jx_ex.html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36.jpg"/><Relationship Id="rId6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thsyzw.github.io/Thesis_2022/jx_map_scenario1.html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5" Type="http://schemas.openxmlformats.org/officeDocument/2006/relationships/hyperlink" Target="https://wthsyzw.github.io/Thesis_2022/jx_map_scenario2.html" TargetMode="External"/><Relationship Id="rId6" Type="http://schemas.openxmlformats.org/officeDocument/2006/relationships/image" Target="../media/image28.png"/><Relationship Id="rId7" Type="http://schemas.openxmlformats.org/officeDocument/2006/relationships/hyperlink" Target="https://wthsyzw.github.io/Thesis_2022/jx_map_scenario3.html" TargetMode="External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2EC">
            <a:alpha val="76970"/>
          </a:srgbClr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625" y="2571750"/>
            <a:ext cx="835175" cy="8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221" y="1031727"/>
            <a:ext cx="7159558" cy="37944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4"/>
          <p:cNvCxnSpPr/>
          <p:nvPr/>
        </p:nvCxnSpPr>
        <p:spPr>
          <a:xfrm>
            <a:off x="3812498" y="2057401"/>
            <a:ext cx="415090" cy="1290387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8" name="Google Shape;248;p34"/>
          <p:cNvCxnSpPr/>
          <p:nvPr/>
        </p:nvCxnSpPr>
        <p:spPr>
          <a:xfrm flipH="1">
            <a:off x="4494703" y="2302708"/>
            <a:ext cx="1518554" cy="1078939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9" name="Google Shape;249;p34"/>
          <p:cNvCxnSpPr/>
          <p:nvPr/>
        </p:nvCxnSpPr>
        <p:spPr>
          <a:xfrm rot="10800000">
            <a:off x="4122794" y="1745647"/>
            <a:ext cx="1890463" cy="243639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0" name="Google Shape;250;p34"/>
          <p:cNvSpPr txBox="1"/>
          <p:nvPr/>
        </p:nvSpPr>
        <p:spPr>
          <a:xfrm>
            <a:off x="4858126" y="3776589"/>
            <a:ext cx="1919780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80808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Jiaxing City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80808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Size:</a:t>
            </a:r>
            <a:r>
              <a:rPr b="0" i="0" lang="en" sz="800">
                <a:solidFill>
                  <a:srgbClr val="333333"/>
                </a:solidFill>
                <a:highlight>
                  <a:srgbClr val="80808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3915 km²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80808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Population: </a:t>
            </a:r>
            <a:r>
              <a:rPr b="0" i="0" lang="en" sz="800">
                <a:solidFill>
                  <a:srgbClr val="333333"/>
                </a:solidFill>
                <a:highlight>
                  <a:srgbClr val="80808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5400868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80808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GDP: 537 bn RMB</a:t>
            </a:r>
            <a:endParaRPr sz="800">
              <a:solidFill>
                <a:schemeClr val="dk1"/>
              </a:solidFill>
              <a:highlight>
                <a:srgbClr val="80808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80808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Location: the Yangtze River Delta city cluster and the Shanghai metropolitan area</a:t>
            </a:r>
            <a:b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800">
              <a:solidFill>
                <a:schemeClr val="dk1"/>
              </a:solidFill>
              <a:highlight>
                <a:srgbClr val="80808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737351" y="3381647"/>
            <a:ext cx="123029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highlight>
                  <a:srgbClr val="80808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Jiaxing City</a:t>
            </a:r>
            <a:endParaRPr b="1" sz="800">
              <a:solidFill>
                <a:srgbClr val="C00000"/>
              </a:solidFill>
              <a:highlight>
                <a:srgbClr val="80808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5470763" y="2003355"/>
            <a:ext cx="123029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highlight>
                  <a:srgbClr val="80808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Shanghai</a:t>
            </a:r>
            <a:endParaRPr b="1" sz="800">
              <a:solidFill>
                <a:srgbClr val="C00000"/>
              </a:solidFill>
              <a:highlight>
                <a:srgbClr val="80808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3122204" y="1792466"/>
            <a:ext cx="123029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highlight>
                  <a:srgbClr val="80808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Suzhou City</a:t>
            </a:r>
            <a:endParaRPr b="1" sz="800">
              <a:solidFill>
                <a:srgbClr val="C00000"/>
              </a:solidFill>
              <a:highlight>
                <a:srgbClr val="80808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p34"/>
          <p:cNvSpPr txBox="1"/>
          <p:nvPr>
            <p:ph type="title"/>
          </p:nvPr>
        </p:nvSpPr>
        <p:spPr>
          <a:xfrm>
            <a:off x="2683648" y="4675"/>
            <a:ext cx="377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REPERCEIVE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THE URBAN ENVIRONMENT BY SOCIAL MEDIA POSTS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2811150" y="311775"/>
            <a:ext cx="3521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SITE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35"/>
          <p:cNvGrpSpPr/>
          <p:nvPr/>
        </p:nvGrpSpPr>
        <p:grpSpPr>
          <a:xfrm>
            <a:off x="6998494" y="1174414"/>
            <a:ext cx="1947863" cy="2219325"/>
            <a:chOff x="9382125" y="1847850"/>
            <a:chExt cx="2597150" cy="2959100"/>
          </a:xfrm>
        </p:grpSpPr>
        <p:pic>
          <p:nvPicPr>
            <p:cNvPr id="263" name="Google Shape;263;p35"/>
            <p:cNvPicPr preferRelativeResize="0"/>
            <p:nvPr/>
          </p:nvPicPr>
          <p:blipFill rotWithShape="1">
            <a:blip r:embed="rId3">
              <a:alphaModFix/>
            </a:blip>
            <a:srcRect b="0" l="5409" r="24378" t="0"/>
            <a:stretch/>
          </p:blipFill>
          <p:spPr>
            <a:xfrm>
              <a:off x="9382125" y="1847850"/>
              <a:ext cx="2597150" cy="295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35"/>
            <p:cNvSpPr txBox="1"/>
            <p:nvPr/>
          </p:nvSpPr>
          <p:spPr>
            <a:xfrm>
              <a:off x="9466263" y="3071167"/>
              <a:ext cx="10239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 is a nice neighborhood with close relationship. </a:t>
              </a:r>
              <a:endParaRPr sz="1100"/>
            </a:p>
          </p:txBody>
        </p:sp>
        <p:sp>
          <p:nvSpPr>
            <p:cNvPr id="265" name="Google Shape;265;p35"/>
            <p:cNvSpPr txBox="1"/>
            <p:nvPr/>
          </p:nvSpPr>
          <p:spPr>
            <a:xfrm>
              <a:off x="10414000" y="2552839"/>
              <a:ext cx="143033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007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 is a bad day. I can not find the exact place without any signs. How can I find the nearby park???</a:t>
              </a:r>
              <a:endParaRPr sz="1100"/>
            </a:p>
          </p:txBody>
        </p:sp>
        <p:pic>
          <p:nvPicPr>
            <p:cNvPr descr="Thumbs up sign with solid fill" id="266" name="Google Shape;266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44227" y="3043239"/>
              <a:ext cx="234835" cy="234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humbs Down with solid fill" id="267" name="Google Shape;267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378551" y="2934876"/>
              <a:ext cx="220372" cy="22037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8" name="Google Shape;268;p35"/>
          <p:cNvCxnSpPr>
            <a:stCxn id="263" idx="2"/>
          </p:cNvCxnSpPr>
          <p:nvPr/>
        </p:nvCxnSpPr>
        <p:spPr>
          <a:xfrm rot="5400000">
            <a:off x="7221375" y="3125689"/>
            <a:ext cx="483000" cy="1019100"/>
          </a:xfrm>
          <a:prstGeom prst="bentConnector2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269" name="Google Shape;269;p35"/>
          <p:cNvSpPr txBox="1"/>
          <p:nvPr/>
        </p:nvSpPr>
        <p:spPr>
          <a:xfrm>
            <a:off x="2819400" y="5045048"/>
            <a:ext cx="257594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SimSun"/>
              <a:buNone/>
            </a:pPr>
            <a:r>
              <a:t/>
            </a:r>
            <a:endParaRPr b="1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 rotWithShape="1">
          <a:blip r:embed="rId6">
            <a:alphaModFix/>
          </a:blip>
          <a:srcRect b="26978" l="8320" r="8181" t="29565"/>
          <a:stretch/>
        </p:blipFill>
        <p:spPr>
          <a:xfrm>
            <a:off x="3840480" y="993247"/>
            <a:ext cx="2953004" cy="3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262" y="2990501"/>
            <a:ext cx="3620219" cy="886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5"/>
          <p:cNvGrpSpPr/>
          <p:nvPr/>
        </p:nvGrpSpPr>
        <p:grpSpPr>
          <a:xfrm>
            <a:off x="1418087" y="4123277"/>
            <a:ext cx="5915863" cy="709933"/>
            <a:chOff x="1418087" y="4123277"/>
            <a:chExt cx="5915863" cy="709933"/>
          </a:xfrm>
        </p:grpSpPr>
        <p:sp>
          <p:nvSpPr>
            <p:cNvPr id="273" name="Google Shape;273;p35"/>
            <p:cNvSpPr txBox="1"/>
            <p:nvPr/>
          </p:nvSpPr>
          <p:spPr>
            <a:xfrm>
              <a:off x="1506200" y="4164450"/>
              <a:ext cx="5492250" cy="192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sng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This restaurant is really a great deal. The taste is good, the servings are plentiful, and the owner is nicer. It's delicious!</a:t>
              </a:r>
              <a:endParaRPr sz="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4" name="Google Shape;274;p35"/>
            <p:cNvSpPr txBox="1"/>
            <p:nvPr/>
          </p:nvSpPr>
          <p:spPr>
            <a:xfrm>
              <a:off x="6857544" y="4180635"/>
              <a:ext cx="4764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>
                  <a:solidFill>
                    <a:srgbClr val="33333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0.999</a:t>
              </a:r>
              <a:endPara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5" name="Google Shape;275;p35"/>
            <p:cNvSpPr txBox="1"/>
            <p:nvPr/>
          </p:nvSpPr>
          <p:spPr>
            <a:xfrm>
              <a:off x="1506200" y="4278750"/>
              <a:ext cx="5404275" cy="192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sng">
                  <a:solidFill>
                    <a:srgbClr val="C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Morning. Get up and work.</a:t>
              </a:r>
              <a:endParaRPr sz="800" u="sng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6" name="Google Shape;276;p35"/>
            <p:cNvSpPr txBox="1"/>
            <p:nvPr/>
          </p:nvSpPr>
          <p:spPr>
            <a:xfrm>
              <a:off x="6857544" y="4273623"/>
              <a:ext cx="4764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0.974</a:t>
              </a:r>
              <a:endParaRPr sz="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7" name="Google Shape;277;p35"/>
            <p:cNvSpPr txBox="1"/>
            <p:nvPr/>
          </p:nvSpPr>
          <p:spPr>
            <a:xfrm>
              <a:off x="1506193" y="4393039"/>
              <a:ext cx="52077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sng">
                  <a:solidFill>
                    <a:srgbClr val="C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Oops, I'm going to be scolded again at work tomorrow</a:t>
              </a:r>
              <a:endParaRPr sz="800" u="sng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8" name="Google Shape;278;p35"/>
            <p:cNvSpPr txBox="1"/>
            <p:nvPr/>
          </p:nvSpPr>
          <p:spPr>
            <a:xfrm>
              <a:off x="6857544" y="4387923"/>
              <a:ext cx="4764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0.985</a:t>
              </a:r>
              <a:endParaRPr sz="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" name="Google Shape;279;p35"/>
            <p:cNvSpPr txBox="1"/>
            <p:nvPr/>
          </p:nvSpPr>
          <p:spPr>
            <a:xfrm>
              <a:off x="1506193" y="4517609"/>
              <a:ext cx="52077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sng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Really angry, exposing this car and its owners, crushing our family's food, they ignored it when my grandma went to talk about it.</a:t>
              </a:r>
              <a:endParaRPr sz="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0" name="Google Shape;280;p35"/>
            <p:cNvSpPr txBox="1"/>
            <p:nvPr/>
          </p:nvSpPr>
          <p:spPr>
            <a:xfrm>
              <a:off x="6857544" y="4512493"/>
              <a:ext cx="4764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>
                  <a:solidFill>
                    <a:srgbClr val="33333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0.000</a:t>
              </a:r>
              <a:endPara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81" name="Google Shape;281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57738" y="4595236"/>
              <a:ext cx="176213" cy="147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1418087" y="4123277"/>
              <a:ext cx="176213" cy="1477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picture containing map&#10;&#10;Description automatically generated" id="283" name="Google Shape;283;p35"/>
          <p:cNvPicPr preferRelativeResize="0"/>
          <p:nvPr/>
        </p:nvPicPr>
        <p:blipFill rotWithShape="1">
          <a:blip r:embed="rId9">
            <a:alphaModFix/>
          </a:blip>
          <a:srcRect b="11598" l="8200" r="8212" t="130"/>
          <a:stretch/>
        </p:blipFill>
        <p:spPr>
          <a:xfrm>
            <a:off x="3990125" y="1212373"/>
            <a:ext cx="2648799" cy="2646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35"/>
          <p:cNvGrpSpPr/>
          <p:nvPr/>
        </p:nvGrpSpPr>
        <p:grpSpPr>
          <a:xfrm>
            <a:off x="279488" y="1463231"/>
            <a:ext cx="3832265" cy="1437595"/>
            <a:chOff x="372650" y="1958099"/>
            <a:chExt cx="5109687" cy="1916793"/>
          </a:xfrm>
        </p:grpSpPr>
        <p:grpSp>
          <p:nvGrpSpPr>
            <p:cNvPr id="285" name="Google Shape;285;p35"/>
            <p:cNvGrpSpPr/>
            <p:nvPr/>
          </p:nvGrpSpPr>
          <p:grpSpPr>
            <a:xfrm>
              <a:off x="372650" y="1958099"/>
              <a:ext cx="5002847" cy="647679"/>
              <a:chOff x="372650" y="1645683"/>
              <a:chExt cx="5002847" cy="647679"/>
            </a:xfrm>
          </p:grpSpPr>
          <p:pic>
            <p:nvPicPr>
              <p:cNvPr id="286" name="Google Shape;286;p3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72650" y="1645683"/>
                <a:ext cx="504051" cy="4648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" name="Google Shape;287;p35"/>
              <p:cNvSpPr txBox="1"/>
              <p:nvPr/>
            </p:nvSpPr>
            <p:spPr>
              <a:xfrm>
                <a:off x="1402308" y="1927602"/>
                <a:ext cx="1092058" cy="365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34275" lIns="68575" spcFirstLastPara="1" rIns="68575" wrap="square" tIns="34275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Times New Roman"/>
                  <a:buNone/>
                </a:pPr>
                <a:r>
                  <a:rPr b="1" i="0" lang="en" sz="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Sina Weibo</a:t>
                </a:r>
                <a:endParaRPr b="1" i="0" sz="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8" name="Google Shape;288;p35"/>
              <p:cNvSpPr txBox="1"/>
              <p:nvPr/>
            </p:nvSpPr>
            <p:spPr>
              <a:xfrm>
                <a:off x="885415" y="1763202"/>
                <a:ext cx="1621321" cy="365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 New Roman"/>
                  <a:buNone/>
                </a:pPr>
                <a:r>
                  <a:rPr b="1" i="0" lang="en" sz="1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Social Media platform</a:t>
                </a:r>
                <a:endParaRPr b="1" i="0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289" name="Google Shape;289;p35"/>
              <p:cNvCxnSpPr/>
              <p:nvPr/>
            </p:nvCxnSpPr>
            <p:spPr>
              <a:xfrm>
                <a:off x="2184400" y="1944779"/>
                <a:ext cx="705000" cy="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sp>
            <p:nvSpPr>
              <p:cNvPr id="290" name="Google Shape;290;p35"/>
              <p:cNvSpPr txBox="1"/>
              <p:nvPr/>
            </p:nvSpPr>
            <p:spPr>
              <a:xfrm>
                <a:off x="2949575" y="1710874"/>
                <a:ext cx="1809699" cy="365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 New Roman"/>
                  <a:buNone/>
                </a:pPr>
                <a:r>
                  <a:rPr b="1" i="0" lang="en" sz="1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12000+ Weibo Posts</a:t>
                </a:r>
                <a:endParaRPr b="1" i="0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1" name="Google Shape;291;p35"/>
              <p:cNvSpPr txBox="1"/>
              <p:nvPr/>
            </p:nvSpPr>
            <p:spPr>
              <a:xfrm>
                <a:off x="4016797" y="1915342"/>
                <a:ext cx="13587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34275" lIns="68575" spcFirstLastPara="1" rIns="68575" wrap="square" tIns="34275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Times New Roman"/>
                  <a:buNone/>
                </a:pPr>
                <a:r>
                  <a:rPr b="1" i="0" lang="en" sz="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#Jiaxing# #2018#</a:t>
                </a:r>
                <a:endParaRPr sz="1100"/>
              </a:p>
            </p:txBody>
          </p:sp>
        </p:grpSp>
        <p:grpSp>
          <p:nvGrpSpPr>
            <p:cNvPr id="292" name="Google Shape;292;p35"/>
            <p:cNvGrpSpPr/>
            <p:nvPr/>
          </p:nvGrpSpPr>
          <p:grpSpPr>
            <a:xfrm>
              <a:off x="404318" y="2873961"/>
              <a:ext cx="2149969" cy="641210"/>
              <a:chOff x="404318" y="2999741"/>
              <a:chExt cx="2149969" cy="641210"/>
            </a:xfrm>
          </p:grpSpPr>
          <p:pic>
            <p:nvPicPr>
              <p:cNvPr id="293" name="Google Shape;293;p3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04318" y="2999741"/>
                <a:ext cx="472383" cy="4648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4" name="Google Shape;294;p35"/>
              <p:cNvSpPr txBox="1"/>
              <p:nvPr/>
            </p:nvSpPr>
            <p:spPr>
              <a:xfrm>
                <a:off x="873045" y="3106944"/>
                <a:ext cx="1438355" cy="365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imes New Roman"/>
                  <a:buNone/>
                </a:pPr>
                <a:r>
                  <a:rPr b="1" i="0" lang="en" sz="1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Machine Learning tool</a:t>
                </a:r>
                <a:endParaRPr b="1" i="0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5" name="Google Shape;295;p35"/>
              <p:cNvSpPr txBox="1"/>
              <p:nvPr/>
            </p:nvSpPr>
            <p:spPr>
              <a:xfrm>
                <a:off x="1462229" y="3275191"/>
                <a:ext cx="1092058" cy="365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34275" lIns="68575" spcFirstLastPara="1" rIns="68575" wrap="square" tIns="34275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Times New Roman"/>
                  <a:buNone/>
                </a:pPr>
                <a:r>
                  <a:rPr b="1" i="0" lang="en" sz="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Baidu AI</a:t>
                </a:r>
                <a:endParaRPr b="1" i="0" sz="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296" name="Google Shape;296;p35"/>
            <p:cNvCxnSpPr/>
            <p:nvPr/>
          </p:nvCxnSpPr>
          <p:spPr>
            <a:xfrm>
              <a:off x="2244725" y="3193677"/>
              <a:ext cx="7050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97" name="Google Shape;297;p35"/>
            <p:cNvSpPr txBox="1"/>
            <p:nvPr/>
          </p:nvSpPr>
          <p:spPr>
            <a:xfrm>
              <a:off x="2949575" y="2955092"/>
              <a:ext cx="2113407" cy="365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b="1" i="0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 classification</a:t>
              </a:r>
              <a:endParaRPr b="1" i="0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8" name="Google Shape;298;p35"/>
            <p:cNvSpPr txBox="1"/>
            <p:nvPr/>
          </p:nvSpPr>
          <p:spPr>
            <a:xfrm>
              <a:off x="3970937" y="3509192"/>
              <a:ext cx="1511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68575" spcFirstLastPara="1" rIns="68575" wrap="square" tIns="34275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Times New Roman"/>
                <a:buNone/>
              </a:pPr>
              <a:r>
                <a:rPr b="1" i="0" lang="en" sz="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 analysis</a:t>
              </a:r>
              <a:endParaRPr sz="1100"/>
            </a:p>
          </p:txBody>
        </p:sp>
        <p:cxnSp>
          <p:nvCxnSpPr>
            <p:cNvPr id="299" name="Google Shape;299;p35"/>
            <p:cNvCxnSpPr/>
            <p:nvPr/>
          </p:nvCxnSpPr>
          <p:spPr>
            <a:xfrm rot="-5400000">
              <a:off x="259252" y="2536211"/>
              <a:ext cx="673200" cy="446400"/>
            </a:xfrm>
            <a:prstGeom prst="bentConnector3">
              <a:avLst>
                <a:gd fmla="val 48941" name="adj1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  <p:sp>
          <p:nvSpPr>
            <p:cNvPr id="300" name="Google Shape;300;p35"/>
            <p:cNvSpPr txBox="1"/>
            <p:nvPr/>
          </p:nvSpPr>
          <p:spPr>
            <a:xfrm>
              <a:off x="2949575" y="3168558"/>
              <a:ext cx="2171065" cy="365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b="1" i="0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Positive probability</a:t>
              </a:r>
              <a:endParaRPr b="1" i="0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1" name="Google Shape;301;p35"/>
            <p:cNvSpPr txBox="1"/>
            <p:nvPr/>
          </p:nvSpPr>
          <p:spPr>
            <a:xfrm>
              <a:off x="2949575" y="3396734"/>
              <a:ext cx="2171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b="1" i="0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Negative probability</a:t>
              </a:r>
              <a:endParaRPr b="1" i="0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02" name="Google Shape;302;p35"/>
            <p:cNvCxnSpPr/>
            <p:nvPr/>
          </p:nvCxnSpPr>
          <p:spPr>
            <a:xfrm>
              <a:off x="2244725" y="3188330"/>
              <a:ext cx="705000" cy="2310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3" name="Google Shape;303;p35"/>
            <p:cNvCxnSpPr/>
            <p:nvPr/>
          </p:nvCxnSpPr>
          <p:spPr>
            <a:xfrm>
              <a:off x="2244725" y="3185657"/>
              <a:ext cx="705000" cy="435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04" name="Google Shape;304;p35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5" name="Google Shape;305;p35"/>
          <p:cNvSpPr txBox="1"/>
          <p:nvPr>
            <p:ph idx="4294967295" type="title"/>
          </p:nvPr>
        </p:nvSpPr>
        <p:spPr>
          <a:xfrm>
            <a:off x="2683648" y="4675"/>
            <a:ext cx="377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REPERCEIVE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THE URBAN ENVIRONMENT BY SOCIAL MEDIA POSTS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2537250" y="311775"/>
            <a:ext cx="40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SENTIMENT ANALYSIS OF SOCIAL MEDIA POST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map&#10;&#10;Description automatically generated" id="311" name="Google Shape;3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50" y="1283800"/>
            <a:ext cx="4673788" cy="3184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&#10;&#10;Description automatically generated" id="312" name="Google Shape;31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9903" y="1283800"/>
            <a:ext cx="3364323" cy="3111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3513" y="1378595"/>
            <a:ext cx="164005" cy="15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6569" y="4086250"/>
            <a:ext cx="164005" cy="151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6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36"/>
          <p:cNvSpPr txBox="1"/>
          <p:nvPr>
            <p:ph idx="4294967295" type="title"/>
          </p:nvPr>
        </p:nvSpPr>
        <p:spPr>
          <a:xfrm>
            <a:off x="2683648" y="4675"/>
            <a:ext cx="377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REPERCEIVE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THE URBAN ENVIRONMENT BY SOCIAL MEDIA POSTS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2537250" y="311775"/>
            <a:ext cx="40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PROXIMITY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URBAN AMENITIES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322" name="Google Shape;322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1395" l="0" r="0" t="0"/>
          <a:stretch/>
        </p:blipFill>
        <p:spPr>
          <a:xfrm>
            <a:off x="4270936" y="2338352"/>
            <a:ext cx="4061462" cy="22270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3" name="Google Shape;323;p37"/>
          <p:cNvGraphicFramePr/>
          <p:nvPr/>
        </p:nvGraphicFramePr>
        <p:xfrm>
          <a:off x="576563" y="12083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{F87272EF-AEB8-489A-A144-7AA89FD22ADB}</a:tableStyleId>
              </a:tblPr>
              <a:tblGrid>
                <a:gridCol w="1191550"/>
                <a:gridCol w="932725"/>
                <a:gridCol w="472050"/>
                <a:gridCol w="918075"/>
              </a:tblGrid>
              <a:tr h="107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Calibri"/>
                        <a:buNone/>
                      </a:pPr>
                      <a:r>
                        <a:rPr b="1" lang="en" sz="600" u="none" cap="none" strike="noStrike"/>
                        <a:t>Variables</a:t>
                      </a: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 u="none" cap="none" strike="noStrike"/>
                        <a:t>Initial model</a:t>
                      </a:r>
                      <a:endParaRPr b="1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 u="none" cap="none" strike="noStrike"/>
                        <a:t>Model 2</a:t>
                      </a:r>
                      <a:endParaRPr b="1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 u="none" cap="none" strike="noStrike"/>
                        <a:t>Model 3</a:t>
                      </a:r>
                      <a:endParaRPr b="1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</a:tr>
              <a:tr h="124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(15mins_proximity)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(Best proximity)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(Added weather, time, type)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</a:tr>
              <a:tr h="118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（Intercept)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0.83(p=0.00)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0.81(p=0.00)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0.83(p=0.00)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15min_proximity to Restaurant 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0.00(p=0.00)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0.00(p=0.04)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0.00(p=0.05)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15min_proximity to School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-0.00(p=0.70)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15min_proximity to Hospital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-0.00(p=0.48)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15min_proximity to Busstops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-0.00(p=0.01)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15min_proximity to Greenspace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0.00(p=0.00)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15min_proximity to Leisure space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0.00(p=0.00)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15min_proximity to Small business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-0.00(p=0.01)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-0.00(p=0.01)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-0.00(p=0.01)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15min_proximity to Shopping centers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-0.00(p=0.04)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 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 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25min_proximity to School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-0.00(p=0.03)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-0.00(p=0.02)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25min_proximity to Hospital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-0.00(p=0.19)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-0.00(p=0.17)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70min_proximity to Busstops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0.00(p=0.00)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0.00(p=0.00)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25min_proximity to Greenspace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0.00(p=0.01)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0.00(p=0.01)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20min_proximity to Leisure space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0.00(p=0.00)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0.00(p=0.00)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25min_proximity to Shopping centers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-0.00(p=0.07)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-0.00(p=0.08)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Type: Holiday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0.01(p=0.45)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Type: Weekend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0.00(p=0.94)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Time: Afternoon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-0.02(p=0.03)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Time: Early morning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-0.02(p=0.01)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Time: Midnight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-0.01(p=0.22)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Time: Morning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-0.03(p=0.00)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Time: Sunset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-0.01(p=0.07)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Weather: Rainy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-0.01(p=0.07)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Weather: Smog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-0.01(p=0.95)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Weather: Snow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-0.00(p=0.99)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Weather: Sunny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 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-0.00(p=0.49)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</a:tr>
              <a:tr h="10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N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13692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13692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13692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</a:tr>
              <a:tr h="113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R2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0.01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/>
                        <a:t>0.01</a:t>
                      </a:r>
                      <a:endParaRPr b="0" i="0" sz="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u="none" cap="none" strike="noStrike">
                          <a:solidFill>
                            <a:srgbClr val="C00000"/>
                          </a:solidFill>
                        </a:rPr>
                        <a:t>0.02</a:t>
                      </a:r>
                      <a:endParaRPr b="0" i="0" sz="600" u="none" cap="none" strike="noStrik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75" marB="0" marR="5375" marL="5375" anchor="ctr"/>
                </a:tc>
              </a:tr>
            </a:tbl>
          </a:graphicData>
        </a:graphic>
      </p:graphicFrame>
      <p:pic>
        <p:nvPicPr>
          <p:cNvPr descr="A screenshot of a computer&#10;&#10;Description automatically generated with medium confidence" id="324" name="Google Shape;324;p37"/>
          <p:cNvPicPr preferRelativeResize="0"/>
          <p:nvPr/>
        </p:nvPicPr>
        <p:blipFill rotWithShape="1">
          <a:blip r:embed="rId5">
            <a:alphaModFix/>
          </a:blip>
          <a:srcRect b="0" l="729" r="0" t="13161"/>
          <a:stretch/>
        </p:blipFill>
        <p:spPr>
          <a:xfrm>
            <a:off x="4220441" y="1208318"/>
            <a:ext cx="4162425" cy="138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00863" y="4467537"/>
            <a:ext cx="164005" cy="15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8438" y="4500297"/>
            <a:ext cx="164005" cy="15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00862" y="1132559"/>
            <a:ext cx="164005" cy="15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8437" y="1132559"/>
            <a:ext cx="164005" cy="151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37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" name="Google Shape;330;p37"/>
          <p:cNvSpPr txBox="1"/>
          <p:nvPr>
            <p:ph idx="4294967295" type="title"/>
          </p:nvPr>
        </p:nvSpPr>
        <p:spPr>
          <a:xfrm>
            <a:off x="2683648" y="4675"/>
            <a:ext cx="377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REPERCEIVE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THE URBAN ENVIRONMENT BY SOCIAL MEDIA POSTS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2144550" y="311775"/>
            <a:ext cx="4854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85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CORRELATION BETWEEN INDIVIDUAL SENTIMENT &amp; BUILT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ENVIRONMENT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map&#10;&#10;Description automatically generated" id="336" name="Google Shape;33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163" y="1366592"/>
            <a:ext cx="7858125" cy="275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160" y="1290833"/>
            <a:ext cx="164005" cy="15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4285" y="4047461"/>
            <a:ext cx="164005" cy="151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8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0" name="Google Shape;340;p38"/>
          <p:cNvSpPr txBox="1"/>
          <p:nvPr>
            <p:ph idx="4294967295" type="title"/>
          </p:nvPr>
        </p:nvSpPr>
        <p:spPr>
          <a:xfrm>
            <a:off x="2683648" y="4675"/>
            <a:ext cx="377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DIGITAL PANACEA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OR NOT FOR URBAN PLANNING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1605750" y="311775"/>
            <a:ext cx="5932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85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PREDICTION OF SENTIMENT CHANGES BASED ON THE REGRESSION MODEL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2" name="Google Shape;3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75" y="1574100"/>
            <a:ext cx="3822945" cy="247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650" y="1574100"/>
            <a:ext cx="3822961" cy="24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 with medium confidence" id="348" name="Google Shape;348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44" y="1766888"/>
            <a:ext cx="2426434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&#10;&#10;Description automatically generated with medium confidence" id="349" name="Google Shape;349;p3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68188" y="1766888"/>
            <a:ext cx="2463528" cy="1609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&#10;&#10;Description automatically generated" id="350" name="Google Shape;350;p3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4724" y="1766888"/>
            <a:ext cx="2519102" cy="160972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9"/>
          <p:cNvSpPr txBox="1"/>
          <p:nvPr/>
        </p:nvSpPr>
        <p:spPr>
          <a:xfrm>
            <a:off x="436075" y="3567650"/>
            <a:ext cx="25191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</a:t>
            </a:r>
            <a:endParaRPr sz="1100"/>
          </a:p>
        </p:txBody>
      </p:sp>
      <p:sp>
        <p:nvSpPr>
          <p:cNvPr id="352" name="Google Shape;352;p39"/>
          <p:cNvSpPr txBox="1"/>
          <p:nvPr/>
        </p:nvSpPr>
        <p:spPr>
          <a:xfrm>
            <a:off x="895960" y="1423286"/>
            <a:ext cx="2126410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Official Planning Document </a:t>
            </a:r>
            <a:endParaRPr sz="11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9"/>
          <p:cNvSpPr txBox="1"/>
          <p:nvPr/>
        </p:nvSpPr>
        <p:spPr>
          <a:xfrm>
            <a:off x="3240401" y="3956010"/>
            <a:ext cx="251910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might not be happy to stay at school, however, it should play an important role in long-term wellbeing.</a:t>
            </a:r>
            <a:endParaRPr sz="1100"/>
          </a:p>
        </p:txBody>
      </p:sp>
      <p:sp>
        <p:nvSpPr>
          <p:cNvPr id="354" name="Google Shape;354;p39"/>
          <p:cNvSpPr txBox="1"/>
          <p:nvPr/>
        </p:nvSpPr>
        <p:spPr>
          <a:xfrm>
            <a:off x="3850048" y="1416700"/>
            <a:ext cx="1737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Educational Jiaxing city</a:t>
            </a:r>
            <a:endParaRPr sz="11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6049487" y="3952930"/>
            <a:ext cx="2519102" cy="3116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“</a:t>
            </a:r>
            <a:r>
              <a:rPr lang="en" sz="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optimizes</a:t>
            </a: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satisfaction by 1 percent even it does not make sense as an urban planning strategy.</a:t>
            </a:r>
            <a:endParaRPr sz="1100"/>
          </a:p>
        </p:txBody>
      </p:sp>
      <p:sp>
        <p:nvSpPr>
          <p:cNvPr id="356" name="Google Shape;356;p39"/>
          <p:cNvSpPr txBox="1"/>
          <p:nvPr/>
        </p:nvSpPr>
        <p:spPr>
          <a:xfrm>
            <a:off x="6745157" y="1416706"/>
            <a:ext cx="2126410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Jiaxing city</a:t>
            </a:r>
            <a:endParaRPr sz="11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4027176" y="1566750"/>
            <a:ext cx="1266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Doubling the number of school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9"/>
          <p:cNvSpPr txBox="1"/>
          <p:nvPr/>
        </p:nvSpPr>
        <p:spPr>
          <a:xfrm>
            <a:off x="3312449" y="3555343"/>
            <a:ext cx="25191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</a:t>
            </a:r>
            <a:endParaRPr sz="1100"/>
          </a:p>
        </p:txBody>
      </p:sp>
      <p:sp>
        <p:nvSpPr>
          <p:cNvPr id="359" name="Google Shape;359;p39"/>
          <p:cNvSpPr txBox="1"/>
          <p:nvPr/>
        </p:nvSpPr>
        <p:spPr>
          <a:xfrm>
            <a:off x="482409" y="3953897"/>
            <a:ext cx="251910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suggests that the future Jiaxing might not improve residents’ satisfaction in social media.</a:t>
            </a:r>
            <a:endParaRPr sz="1100"/>
          </a:p>
        </p:txBody>
      </p:sp>
      <p:sp>
        <p:nvSpPr>
          <p:cNvPr id="360" name="Google Shape;360;p39"/>
          <p:cNvSpPr txBox="1"/>
          <p:nvPr/>
        </p:nvSpPr>
        <p:spPr>
          <a:xfrm>
            <a:off x="6871617" y="1561444"/>
            <a:ext cx="865318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into green space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6049487" y="3555343"/>
            <a:ext cx="25191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</a:t>
            </a:r>
            <a:endParaRPr sz="14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423881" y="1681330"/>
            <a:ext cx="2626241" cy="1777071"/>
            <a:chOff x="565175" y="2241773"/>
            <a:chExt cx="3501655" cy="2369428"/>
          </a:xfrm>
        </p:grpSpPr>
        <p:grpSp>
          <p:nvGrpSpPr>
            <p:cNvPr id="363" name="Google Shape;363;p39"/>
            <p:cNvGrpSpPr/>
            <p:nvPr/>
          </p:nvGrpSpPr>
          <p:grpSpPr>
            <a:xfrm>
              <a:off x="565175" y="2241773"/>
              <a:ext cx="3501655" cy="2369428"/>
              <a:chOff x="565175" y="2241773"/>
              <a:chExt cx="3501655" cy="2369428"/>
            </a:xfrm>
          </p:grpSpPr>
          <p:pic>
            <p:nvPicPr>
              <p:cNvPr id="364" name="Google Shape;364;p3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65175" y="2254838"/>
                <a:ext cx="218673" cy="2020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3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848157" y="2241773"/>
                <a:ext cx="218673" cy="2020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6" name="Google Shape;366;p3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830900" y="4409178"/>
                <a:ext cx="218673" cy="2020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7" name="Google Shape;367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65175" y="4399656"/>
              <a:ext cx="218673" cy="2020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39"/>
          <p:cNvGrpSpPr/>
          <p:nvPr/>
        </p:nvGrpSpPr>
        <p:grpSpPr>
          <a:xfrm>
            <a:off x="3188641" y="1691128"/>
            <a:ext cx="2642711" cy="1761245"/>
            <a:chOff x="565175" y="2254838"/>
            <a:chExt cx="3523614" cy="2348326"/>
          </a:xfrm>
        </p:grpSpPr>
        <p:pic>
          <p:nvPicPr>
            <p:cNvPr id="369" name="Google Shape;369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65175" y="2254838"/>
              <a:ext cx="218673" cy="202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870116" y="2254838"/>
              <a:ext cx="218673" cy="202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870116" y="4401141"/>
              <a:ext cx="218673" cy="2020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2" name="Google Shape;372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88641" y="3303029"/>
            <a:ext cx="164005" cy="151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39"/>
          <p:cNvGrpSpPr/>
          <p:nvPr/>
        </p:nvGrpSpPr>
        <p:grpSpPr>
          <a:xfrm>
            <a:off x="5969870" y="1691127"/>
            <a:ext cx="2699860" cy="1761245"/>
            <a:chOff x="488975" y="2254838"/>
            <a:chExt cx="3599814" cy="2348326"/>
          </a:xfrm>
        </p:grpSpPr>
        <p:grpSp>
          <p:nvGrpSpPr>
            <p:cNvPr id="374" name="Google Shape;374;p39"/>
            <p:cNvGrpSpPr/>
            <p:nvPr/>
          </p:nvGrpSpPr>
          <p:grpSpPr>
            <a:xfrm>
              <a:off x="488975" y="2254838"/>
              <a:ext cx="3599814" cy="2348326"/>
              <a:chOff x="488975" y="2254838"/>
              <a:chExt cx="3599814" cy="2348326"/>
            </a:xfrm>
          </p:grpSpPr>
          <p:pic>
            <p:nvPicPr>
              <p:cNvPr id="375" name="Google Shape;375;p3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88975" y="2254838"/>
                <a:ext cx="218673" cy="2020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" name="Google Shape;376;p3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870116" y="2254838"/>
                <a:ext cx="218673" cy="2020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Google Shape;377;p3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870116" y="4401141"/>
                <a:ext cx="218673" cy="2020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8" name="Google Shape;378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8975" y="4399656"/>
              <a:ext cx="218673" cy="20202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9" name="Google Shape;379;p39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p39"/>
          <p:cNvSpPr txBox="1"/>
          <p:nvPr>
            <p:ph idx="4294967295" type="title"/>
          </p:nvPr>
        </p:nvSpPr>
        <p:spPr>
          <a:xfrm>
            <a:off x="2683648" y="4675"/>
            <a:ext cx="377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DIGITAL PANACEA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OR NOT FOR URBAN PLANNING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1605750" y="311775"/>
            <a:ext cx="5932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782" y="2149949"/>
            <a:ext cx="1371250" cy="11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/>
          <p:nvPr/>
        </p:nvSpPr>
        <p:spPr>
          <a:xfrm>
            <a:off x="3331358" y="1253342"/>
            <a:ext cx="967133" cy="857242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0"/>
          <p:cNvSpPr/>
          <p:nvPr/>
        </p:nvSpPr>
        <p:spPr>
          <a:xfrm>
            <a:off x="3331358" y="2302827"/>
            <a:ext cx="967133" cy="857242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40"/>
          <p:cNvCxnSpPr>
            <a:stCxn id="390" idx="1"/>
            <a:endCxn id="391" idx="3"/>
          </p:cNvCxnSpPr>
          <p:nvPr/>
        </p:nvCxnSpPr>
        <p:spPr>
          <a:xfrm rot="10800000">
            <a:off x="6044759" y="1592986"/>
            <a:ext cx="1110600" cy="11109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392" name="Google Shape;392;p40"/>
          <p:cNvSpPr txBox="1"/>
          <p:nvPr/>
        </p:nvSpPr>
        <p:spPr>
          <a:xfrm>
            <a:off x="3187790" y="1462672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urban environment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3199776" y="2512157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Experience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4" name="Google Shape;394;p40"/>
          <p:cNvCxnSpPr>
            <a:stCxn id="392" idx="1"/>
            <a:endCxn id="386" idx="3"/>
          </p:cNvCxnSpPr>
          <p:nvPr/>
        </p:nvCxnSpPr>
        <p:spPr>
          <a:xfrm flipH="1">
            <a:off x="2012090" y="1681962"/>
            <a:ext cx="1175700" cy="10494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pic>
        <p:nvPicPr>
          <p:cNvPr id="390" name="Google Shape;39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5358" y="2137102"/>
            <a:ext cx="1169365" cy="113356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0"/>
          <p:cNvSpPr/>
          <p:nvPr/>
        </p:nvSpPr>
        <p:spPr>
          <a:xfrm>
            <a:off x="4948076" y="1193592"/>
            <a:ext cx="967133" cy="857243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0"/>
          <p:cNvSpPr/>
          <p:nvPr/>
        </p:nvSpPr>
        <p:spPr>
          <a:xfrm>
            <a:off x="4959971" y="2293600"/>
            <a:ext cx="967133" cy="857242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4814360" y="1373741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Long-term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Expectation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4814360" y="2484595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Satisfaction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7153292" y="3214800"/>
            <a:ext cx="123029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15-30 Years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9" name="Google Shape;399;p40"/>
          <p:cNvCxnSpPr>
            <a:stCxn id="390" idx="1"/>
            <a:endCxn id="397" idx="3"/>
          </p:cNvCxnSpPr>
          <p:nvPr/>
        </p:nvCxnSpPr>
        <p:spPr>
          <a:xfrm rot="10800000">
            <a:off x="6044759" y="2703886"/>
            <a:ext cx="1110600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0" name="Google Shape;400;p40"/>
          <p:cNvCxnSpPr>
            <a:stCxn id="393" idx="1"/>
            <a:endCxn id="386" idx="3"/>
          </p:cNvCxnSpPr>
          <p:nvPr/>
        </p:nvCxnSpPr>
        <p:spPr>
          <a:xfrm rot="10800000">
            <a:off x="2012076" y="2731448"/>
            <a:ext cx="1187700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01" name="Google Shape;401;p40"/>
          <p:cNvSpPr txBox="1"/>
          <p:nvPr/>
        </p:nvSpPr>
        <p:spPr>
          <a:xfrm>
            <a:off x="738252" y="3208240"/>
            <a:ext cx="123029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2" name="Google Shape;402;p40"/>
          <p:cNvCxnSpPr/>
          <p:nvPr/>
        </p:nvCxnSpPr>
        <p:spPr>
          <a:xfrm>
            <a:off x="4610100" y="1265240"/>
            <a:ext cx="0" cy="3121022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40"/>
          <p:cNvSpPr/>
          <p:nvPr/>
        </p:nvSpPr>
        <p:spPr>
          <a:xfrm>
            <a:off x="3326592" y="3351877"/>
            <a:ext cx="967133" cy="857243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3183023" y="3561208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Passive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Participation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5" name="Google Shape;405;p40"/>
          <p:cNvCxnSpPr>
            <a:stCxn id="404" idx="1"/>
            <a:endCxn id="386" idx="3"/>
          </p:cNvCxnSpPr>
          <p:nvPr/>
        </p:nvCxnSpPr>
        <p:spPr>
          <a:xfrm rot="10800000">
            <a:off x="2012123" y="2731398"/>
            <a:ext cx="1170900" cy="10491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06" name="Google Shape;406;p40"/>
          <p:cNvSpPr/>
          <p:nvPr/>
        </p:nvSpPr>
        <p:spPr>
          <a:xfrm>
            <a:off x="4972948" y="3369642"/>
            <a:ext cx="967133" cy="857243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4839233" y="3561128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Participation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8" name="Google Shape;408;p40"/>
          <p:cNvCxnSpPr>
            <a:stCxn id="390" idx="1"/>
            <a:endCxn id="407" idx="3"/>
          </p:cNvCxnSpPr>
          <p:nvPr/>
        </p:nvCxnSpPr>
        <p:spPr>
          <a:xfrm flipH="1">
            <a:off x="6069659" y="2703886"/>
            <a:ext cx="1085700" cy="10764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09" name="Google Shape;409;p40"/>
          <p:cNvSpPr txBox="1"/>
          <p:nvPr/>
        </p:nvSpPr>
        <p:spPr>
          <a:xfrm>
            <a:off x="4521701" y="2050733"/>
            <a:ext cx="1815613" cy="1962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people want?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4501387" y="3150310"/>
            <a:ext cx="1815613" cy="1962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they feel?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4535730" y="4206830"/>
            <a:ext cx="1815613" cy="1962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they participate?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0"/>
          <p:cNvSpPr/>
          <p:nvPr/>
        </p:nvSpPr>
        <p:spPr>
          <a:xfrm>
            <a:off x="4921250" y="2050835"/>
            <a:ext cx="992006" cy="195544"/>
          </a:xfrm>
          <a:prstGeom prst="bracePair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0"/>
          <p:cNvSpPr/>
          <p:nvPr/>
        </p:nvSpPr>
        <p:spPr>
          <a:xfrm>
            <a:off x="4921574" y="3139427"/>
            <a:ext cx="992006" cy="195544"/>
          </a:xfrm>
          <a:prstGeom prst="bracePair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4948076" y="4209120"/>
            <a:ext cx="992006" cy="195544"/>
          </a:xfrm>
          <a:prstGeom prst="bracePair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463832" y="3434171"/>
            <a:ext cx="1933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social media </a:t>
            </a:r>
            <a:endParaRPr b="1"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6807320" y="3434171"/>
            <a:ext cx="1933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planning </a:t>
            </a:r>
            <a:endParaRPr b="1"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7" name="Google Shape;417;p40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8" name="Google Shape;418;p40"/>
          <p:cNvSpPr txBox="1"/>
          <p:nvPr/>
        </p:nvSpPr>
        <p:spPr>
          <a:xfrm>
            <a:off x="1148100" y="311775"/>
            <a:ext cx="6847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85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INHERENT CONFLICT BETWEEN SHORT-TERM FEELING VS. LONG-TERM URBAN PLANNING PROCESS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9" name="Google Shape;419;p40"/>
          <p:cNvSpPr txBox="1"/>
          <p:nvPr>
            <p:ph idx="4294967295" type="title"/>
          </p:nvPr>
        </p:nvSpPr>
        <p:spPr>
          <a:xfrm>
            <a:off x="2930110" y="4674"/>
            <a:ext cx="3283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URBAN PLANNING FOR </a:t>
            </a: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URBAN SATISFACTION</a:t>
            </a:r>
            <a:endParaRPr sz="9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479382" y="3671358"/>
            <a:ext cx="1933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Weibo Data</a:t>
            </a:r>
            <a:endParaRPr sz="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6807332" y="3671358"/>
            <a:ext cx="1933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Ideal Data</a:t>
            </a:r>
            <a:r>
              <a:rPr lang="en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427" name="Google Shape;42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135807"/>
            <a:ext cx="3668839" cy="33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1"/>
          <p:cNvSpPr txBox="1"/>
          <p:nvPr/>
        </p:nvSpPr>
        <p:spPr>
          <a:xfrm>
            <a:off x="704956" y="3374367"/>
            <a:ext cx="3483455" cy="9175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media platform serves as a new form of infrastructure of urban life, which is embedded in daily experience. The strengths of social media platform can provide a mass bottom-up data that traditional approaches can not provide. To address the shortcomings of existing social media data, the new social media platform should be capable of providing particular data on short-term satisfaction related to the built environment and long-term visions of urban planning from citizens living in that city.</a:t>
            </a:r>
            <a:endParaRPr sz="1100"/>
          </a:p>
        </p:txBody>
      </p:sp>
      <p:sp>
        <p:nvSpPr>
          <p:cNvPr id="429" name="Google Shape;429;p41"/>
          <p:cNvSpPr/>
          <p:nvPr/>
        </p:nvSpPr>
        <p:spPr>
          <a:xfrm>
            <a:off x="1105254" y="2315558"/>
            <a:ext cx="967133" cy="857242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1"/>
          <p:cNvSpPr txBox="1"/>
          <p:nvPr/>
        </p:nvSpPr>
        <p:spPr>
          <a:xfrm>
            <a:off x="973672" y="2524889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Satisfaction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2532924" y="1245788"/>
            <a:ext cx="967133" cy="857242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2532924" y="2310364"/>
            <a:ext cx="967133" cy="857242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1"/>
          <p:cNvSpPr txBox="1"/>
          <p:nvPr/>
        </p:nvSpPr>
        <p:spPr>
          <a:xfrm>
            <a:off x="2401342" y="2519694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41"/>
          <p:cNvSpPr txBox="1"/>
          <p:nvPr/>
        </p:nvSpPr>
        <p:spPr>
          <a:xfrm>
            <a:off x="2391280" y="1455118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Long-term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Expectation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1105254" y="1252334"/>
            <a:ext cx="967133" cy="857242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973672" y="1461664"/>
            <a:ext cx="123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</a:t>
            </a:r>
            <a:endParaRPr b="1" sz="12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Participation</a:t>
            </a:r>
            <a:endParaRPr b="1" sz="12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7" name="Google Shape;43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86" y="4218059"/>
            <a:ext cx="176213" cy="14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16850" y="3300500"/>
            <a:ext cx="176213" cy="147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41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" name="Google Shape;440;p41"/>
          <p:cNvSpPr txBox="1"/>
          <p:nvPr/>
        </p:nvSpPr>
        <p:spPr>
          <a:xfrm>
            <a:off x="1148100" y="311775"/>
            <a:ext cx="6847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PROPOSED SOCIAL MEDIA PLATFORM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1" name="Google Shape;441;p41"/>
          <p:cNvSpPr txBox="1"/>
          <p:nvPr>
            <p:ph idx="4294967295" type="title"/>
          </p:nvPr>
        </p:nvSpPr>
        <p:spPr>
          <a:xfrm>
            <a:off x="2930110" y="4674"/>
            <a:ext cx="3283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URBAN PLANNING FOR </a:t>
            </a: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URBAN SATISFACTION</a:t>
            </a:r>
            <a:endParaRPr sz="9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447" name="Google Shape;4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2887" y="1002357"/>
            <a:ext cx="4431951" cy="4022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42"/>
          <p:cNvGrpSpPr/>
          <p:nvPr/>
        </p:nvGrpSpPr>
        <p:grpSpPr>
          <a:xfrm>
            <a:off x="7324766" y="2784544"/>
            <a:ext cx="1230296" cy="857243"/>
            <a:chOff x="1298229" y="3087411"/>
            <a:chExt cx="1640395" cy="1142990"/>
          </a:xfrm>
        </p:grpSpPr>
        <p:sp>
          <p:nvSpPr>
            <p:cNvPr id="449" name="Google Shape;449;p42"/>
            <p:cNvSpPr/>
            <p:nvPr/>
          </p:nvSpPr>
          <p:spPr>
            <a:xfrm>
              <a:off x="1473672" y="3087411"/>
              <a:ext cx="1289511" cy="1142990"/>
            </a:xfrm>
            <a:custGeom>
              <a:rect b="b" l="l" r="r" t="t"/>
              <a:pathLst>
                <a:path extrusionOk="0" fill="none" h="1142990" w="1289511">
                  <a:moveTo>
                    <a:pt x="0" y="571495"/>
                  </a:moveTo>
                  <a:cubicBezTo>
                    <a:pt x="263" y="192080"/>
                    <a:pt x="230435" y="-20059"/>
                    <a:pt x="644756" y="0"/>
                  </a:cubicBezTo>
                  <a:cubicBezTo>
                    <a:pt x="1051454" y="50882"/>
                    <a:pt x="1257740" y="215467"/>
                    <a:pt x="1289512" y="571495"/>
                  </a:cubicBezTo>
                  <a:cubicBezTo>
                    <a:pt x="1298850" y="862590"/>
                    <a:pt x="1017244" y="1147385"/>
                    <a:pt x="644756" y="1142990"/>
                  </a:cubicBezTo>
                  <a:cubicBezTo>
                    <a:pt x="286952" y="1133242"/>
                    <a:pt x="-13393" y="861125"/>
                    <a:pt x="0" y="571495"/>
                  </a:cubicBezTo>
                  <a:close/>
                </a:path>
                <a:path extrusionOk="0" h="1142990" w="1289511">
                  <a:moveTo>
                    <a:pt x="0" y="571495"/>
                  </a:moveTo>
                  <a:cubicBezTo>
                    <a:pt x="-20067" y="199768"/>
                    <a:pt x="283840" y="-58574"/>
                    <a:pt x="644756" y="0"/>
                  </a:cubicBezTo>
                  <a:cubicBezTo>
                    <a:pt x="931039" y="-16907"/>
                    <a:pt x="1241874" y="264840"/>
                    <a:pt x="1289512" y="571495"/>
                  </a:cubicBezTo>
                  <a:cubicBezTo>
                    <a:pt x="1316278" y="943746"/>
                    <a:pt x="1018666" y="1135587"/>
                    <a:pt x="644756" y="1142990"/>
                  </a:cubicBezTo>
                  <a:cubicBezTo>
                    <a:pt x="332630" y="1145070"/>
                    <a:pt x="4682" y="940618"/>
                    <a:pt x="0" y="5714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2"/>
            <p:cNvSpPr txBox="1"/>
            <p:nvPr/>
          </p:nvSpPr>
          <p:spPr>
            <a:xfrm>
              <a:off x="1298229" y="3366518"/>
              <a:ext cx="164039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Comment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Bar</a:t>
              </a:r>
              <a:endParaRPr b="1" sz="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51" name="Google Shape;451;p42"/>
          <p:cNvGrpSpPr/>
          <p:nvPr/>
        </p:nvGrpSpPr>
        <p:grpSpPr>
          <a:xfrm>
            <a:off x="7324766" y="1554130"/>
            <a:ext cx="1230296" cy="857243"/>
            <a:chOff x="3201789" y="3080485"/>
            <a:chExt cx="1640395" cy="1142990"/>
          </a:xfrm>
        </p:grpSpPr>
        <p:sp>
          <p:nvSpPr>
            <p:cNvPr id="452" name="Google Shape;452;p42"/>
            <p:cNvSpPr/>
            <p:nvPr/>
          </p:nvSpPr>
          <p:spPr>
            <a:xfrm>
              <a:off x="3377232" y="3080485"/>
              <a:ext cx="1289511" cy="1142990"/>
            </a:xfrm>
            <a:custGeom>
              <a:rect b="b" l="l" r="r" t="t"/>
              <a:pathLst>
                <a:path extrusionOk="0" fill="none" h="1142990" w="1289511">
                  <a:moveTo>
                    <a:pt x="0" y="571495"/>
                  </a:moveTo>
                  <a:cubicBezTo>
                    <a:pt x="263" y="192080"/>
                    <a:pt x="230435" y="-20059"/>
                    <a:pt x="644756" y="0"/>
                  </a:cubicBezTo>
                  <a:cubicBezTo>
                    <a:pt x="1051454" y="50882"/>
                    <a:pt x="1257740" y="215467"/>
                    <a:pt x="1289512" y="571495"/>
                  </a:cubicBezTo>
                  <a:cubicBezTo>
                    <a:pt x="1298850" y="862590"/>
                    <a:pt x="1017244" y="1147385"/>
                    <a:pt x="644756" y="1142990"/>
                  </a:cubicBezTo>
                  <a:cubicBezTo>
                    <a:pt x="286952" y="1133242"/>
                    <a:pt x="-13393" y="861125"/>
                    <a:pt x="0" y="571495"/>
                  </a:cubicBezTo>
                  <a:close/>
                </a:path>
                <a:path extrusionOk="0" h="1142990" w="1289511">
                  <a:moveTo>
                    <a:pt x="0" y="571495"/>
                  </a:moveTo>
                  <a:cubicBezTo>
                    <a:pt x="-20067" y="199768"/>
                    <a:pt x="283840" y="-58574"/>
                    <a:pt x="644756" y="0"/>
                  </a:cubicBezTo>
                  <a:cubicBezTo>
                    <a:pt x="931039" y="-16907"/>
                    <a:pt x="1241874" y="264840"/>
                    <a:pt x="1289512" y="571495"/>
                  </a:cubicBezTo>
                  <a:cubicBezTo>
                    <a:pt x="1316278" y="943746"/>
                    <a:pt x="1018666" y="1135587"/>
                    <a:pt x="644756" y="1142990"/>
                  </a:cubicBezTo>
                  <a:cubicBezTo>
                    <a:pt x="332630" y="1145070"/>
                    <a:pt x="4682" y="940618"/>
                    <a:pt x="0" y="5714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2"/>
            <p:cNvSpPr txBox="1"/>
            <p:nvPr/>
          </p:nvSpPr>
          <p:spPr>
            <a:xfrm>
              <a:off x="3201789" y="3359592"/>
              <a:ext cx="164039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Shared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Comments</a:t>
              </a:r>
              <a:endParaRPr b="1" sz="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54" name="Google Shape;454;p42"/>
          <p:cNvGrpSpPr/>
          <p:nvPr/>
        </p:nvGrpSpPr>
        <p:grpSpPr>
          <a:xfrm>
            <a:off x="7327610" y="4075694"/>
            <a:ext cx="1230296" cy="857242"/>
            <a:chOff x="3188373" y="1658387"/>
            <a:chExt cx="1640395" cy="1142990"/>
          </a:xfrm>
        </p:grpSpPr>
        <p:sp>
          <p:nvSpPr>
            <p:cNvPr id="455" name="Google Shape;455;p42"/>
            <p:cNvSpPr/>
            <p:nvPr/>
          </p:nvSpPr>
          <p:spPr>
            <a:xfrm>
              <a:off x="3377232" y="1658387"/>
              <a:ext cx="1289511" cy="1142990"/>
            </a:xfrm>
            <a:custGeom>
              <a:rect b="b" l="l" r="r" t="t"/>
              <a:pathLst>
                <a:path extrusionOk="0" fill="none" h="1142990" w="1289511">
                  <a:moveTo>
                    <a:pt x="0" y="571495"/>
                  </a:moveTo>
                  <a:cubicBezTo>
                    <a:pt x="263" y="192080"/>
                    <a:pt x="230435" y="-20059"/>
                    <a:pt x="644756" y="0"/>
                  </a:cubicBezTo>
                  <a:cubicBezTo>
                    <a:pt x="1051454" y="50882"/>
                    <a:pt x="1257740" y="215467"/>
                    <a:pt x="1289512" y="571495"/>
                  </a:cubicBezTo>
                  <a:cubicBezTo>
                    <a:pt x="1298850" y="862590"/>
                    <a:pt x="1017244" y="1147385"/>
                    <a:pt x="644756" y="1142990"/>
                  </a:cubicBezTo>
                  <a:cubicBezTo>
                    <a:pt x="286952" y="1133242"/>
                    <a:pt x="-13393" y="861125"/>
                    <a:pt x="0" y="571495"/>
                  </a:cubicBezTo>
                  <a:close/>
                </a:path>
                <a:path extrusionOk="0" h="1142990" w="1289511">
                  <a:moveTo>
                    <a:pt x="0" y="571495"/>
                  </a:moveTo>
                  <a:cubicBezTo>
                    <a:pt x="-20067" y="199768"/>
                    <a:pt x="283840" y="-58574"/>
                    <a:pt x="644756" y="0"/>
                  </a:cubicBezTo>
                  <a:cubicBezTo>
                    <a:pt x="931039" y="-16907"/>
                    <a:pt x="1241874" y="264840"/>
                    <a:pt x="1289512" y="571495"/>
                  </a:cubicBezTo>
                  <a:cubicBezTo>
                    <a:pt x="1316278" y="943746"/>
                    <a:pt x="1018666" y="1135587"/>
                    <a:pt x="644756" y="1142990"/>
                  </a:cubicBezTo>
                  <a:cubicBezTo>
                    <a:pt x="332630" y="1145070"/>
                    <a:pt x="4682" y="940618"/>
                    <a:pt x="0" y="5714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2"/>
            <p:cNvSpPr txBox="1"/>
            <p:nvPr/>
          </p:nvSpPr>
          <p:spPr>
            <a:xfrm>
              <a:off x="3188373" y="1940157"/>
              <a:ext cx="164039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Quantitative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Questions</a:t>
              </a:r>
              <a:endParaRPr b="1" sz="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57" name="Google Shape;457;p42"/>
          <p:cNvGrpSpPr/>
          <p:nvPr/>
        </p:nvGrpSpPr>
        <p:grpSpPr>
          <a:xfrm>
            <a:off x="589475" y="3808007"/>
            <a:ext cx="1230296" cy="857243"/>
            <a:chOff x="1298229" y="1669778"/>
            <a:chExt cx="1640395" cy="1142990"/>
          </a:xfrm>
        </p:grpSpPr>
        <p:sp>
          <p:nvSpPr>
            <p:cNvPr id="458" name="Google Shape;458;p42"/>
            <p:cNvSpPr/>
            <p:nvPr/>
          </p:nvSpPr>
          <p:spPr>
            <a:xfrm>
              <a:off x="1473672" y="1669778"/>
              <a:ext cx="1289511" cy="1142990"/>
            </a:xfrm>
            <a:custGeom>
              <a:rect b="b" l="l" r="r" t="t"/>
              <a:pathLst>
                <a:path extrusionOk="0" fill="none" h="1142990" w="1289511">
                  <a:moveTo>
                    <a:pt x="0" y="571495"/>
                  </a:moveTo>
                  <a:cubicBezTo>
                    <a:pt x="263" y="192080"/>
                    <a:pt x="230435" y="-20059"/>
                    <a:pt x="644756" y="0"/>
                  </a:cubicBezTo>
                  <a:cubicBezTo>
                    <a:pt x="1051454" y="50882"/>
                    <a:pt x="1257740" y="215467"/>
                    <a:pt x="1289512" y="571495"/>
                  </a:cubicBezTo>
                  <a:cubicBezTo>
                    <a:pt x="1298850" y="862590"/>
                    <a:pt x="1017244" y="1147385"/>
                    <a:pt x="644756" y="1142990"/>
                  </a:cubicBezTo>
                  <a:cubicBezTo>
                    <a:pt x="286952" y="1133242"/>
                    <a:pt x="-13393" y="861125"/>
                    <a:pt x="0" y="571495"/>
                  </a:cubicBezTo>
                  <a:close/>
                </a:path>
                <a:path extrusionOk="0" h="1142990" w="1289511">
                  <a:moveTo>
                    <a:pt x="0" y="571495"/>
                  </a:moveTo>
                  <a:cubicBezTo>
                    <a:pt x="-20067" y="199768"/>
                    <a:pt x="283840" y="-58574"/>
                    <a:pt x="644756" y="0"/>
                  </a:cubicBezTo>
                  <a:cubicBezTo>
                    <a:pt x="931039" y="-16907"/>
                    <a:pt x="1241874" y="264840"/>
                    <a:pt x="1289512" y="571495"/>
                  </a:cubicBezTo>
                  <a:cubicBezTo>
                    <a:pt x="1316278" y="943746"/>
                    <a:pt x="1018666" y="1135587"/>
                    <a:pt x="644756" y="1142990"/>
                  </a:cubicBezTo>
                  <a:cubicBezTo>
                    <a:pt x="332630" y="1145070"/>
                    <a:pt x="4682" y="940618"/>
                    <a:pt x="0" y="5714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42"/>
            <p:cNvSpPr txBox="1"/>
            <p:nvPr/>
          </p:nvSpPr>
          <p:spPr>
            <a:xfrm>
              <a:off x="1298229" y="1948885"/>
              <a:ext cx="164039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Daily Experience</a:t>
              </a:r>
              <a:endParaRPr b="1" sz="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60" name="Google Shape;460;p42"/>
          <p:cNvGrpSpPr/>
          <p:nvPr/>
        </p:nvGrpSpPr>
        <p:grpSpPr>
          <a:xfrm>
            <a:off x="579413" y="2516856"/>
            <a:ext cx="1230296" cy="857242"/>
            <a:chOff x="6452310" y="4492856"/>
            <a:chExt cx="1640395" cy="1142990"/>
          </a:xfrm>
        </p:grpSpPr>
        <p:sp>
          <p:nvSpPr>
            <p:cNvPr id="461" name="Google Shape;461;p42"/>
            <p:cNvSpPr/>
            <p:nvPr/>
          </p:nvSpPr>
          <p:spPr>
            <a:xfrm>
              <a:off x="6630597" y="4492856"/>
              <a:ext cx="1289511" cy="1142990"/>
            </a:xfrm>
            <a:custGeom>
              <a:rect b="b" l="l" r="r" t="t"/>
              <a:pathLst>
                <a:path extrusionOk="0" fill="none" h="1142990" w="1289511">
                  <a:moveTo>
                    <a:pt x="0" y="571495"/>
                  </a:moveTo>
                  <a:cubicBezTo>
                    <a:pt x="263" y="192080"/>
                    <a:pt x="230435" y="-20059"/>
                    <a:pt x="644756" y="0"/>
                  </a:cubicBezTo>
                  <a:cubicBezTo>
                    <a:pt x="1051454" y="50882"/>
                    <a:pt x="1257740" y="215467"/>
                    <a:pt x="1289512" y="571495"/>
                  </a:cubicBezTo>
                  <a:cubicBezTo>
                    <a:pt x="1298850" y="862590"/>
                    <a:pt x="1017244" y="1147385"/>
                    <a:pt x="644756" y="1142990"/>
                  </a:cubicBezTo>
                  <a:cubicBezTo>
                    <a:pt x="286952" y="1133242"/>
                    <a:pt x="-13393" y="861125"/>
                    <a:pt x="0" y="571495"/>
                  </a:cubicBezTo>
                  <a:close/>
                </a:path>
                <a:path extrusionOk="0" h="1142990" w="1289511">
                  <a:moveTo>
                    <a:pt x="0" y="571495"/>
                  </a:moveTo>
                  <a:cubicBezTo>
                    <a:pt x="-20067" y="199768"/>
                    <a:pt x="283840" y="-58574"/>
                    <a:pt x="644756" y="0"/>
                  </a:cubicBezTo>
                  <a:cubicBezTo>
                    <a:pt x="931039" y="-16907"/>
                    <a:pt x="1241874" y="264840"/>
                    <a:pt x="1289512" y="571495"/>
                  </a:cubicBezTo>
                  <a:cubicBezTo>
                    <a:pt x="1316278" y="943746"/>
                    <a:pt x="1018666" y="1135587"/>
                    <a:pt x="644756" y="1142990"/>
                  </a:cubicBezTo>
                  <a:cubicBezTo>
                    <a:pt x="332630" y="1145070"/>
                    <a:pt x="4682" y="940618"/>
                    <a:pt x="0" y="5714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2"/>
            <p:cNvSpPr txBox="1"/>
            <p:nvPr/>
          </p:nvSpPr>
          <p:spPr>
            <a:xfrm>
              <a:off x="6452310" y="4748171"/>
              <a:ext cx="164039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Active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Participation</a:t>
              </a:r>
              <a:endParaRPr b="1" sz="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63" name="Google Shape;463;p42"/>
          <p:cNvGrpSpPr/>
          <p:nvPr/>
        </p:nvGrpSpPr>
        <p:grpSpPr>
          <a:xfrm>
            <a:off x="7337672" y="348751"/>
            <a:ext cx="1230296" cy="857243"/>
            <a:chOff x="6452310" y="4492856"/>
            <a:chExt cx="1640395" cy="1142990"/>
          </a:xfrm>
        </p:grpSpPr>
        <p:sp>
          <p:nvSpPr>
            <p:cNvPr id="464" name="Google Shape;464;p42"/>
            <p:cNvSpPr/>
            <p:nvPr/>
          </p:nvSpPr>
          <p:spPr>
            <a:xfrm>
              <a:off x="6630597" y="4492856"/>
              <a:ext cx="1289511" cy="1142990"/>
            </a:xfrm>
            <a:custGeom>
              <a:rect b="b" l="l" r="r" t="t"/>
              <a:pathLst>
                <a:path extrusionOk="0" fill="none" h="1142990" w="1289511">
                  <a:moveTo>
                    <a:pt x="0" y="571495"/>
                  </a:moveTo>
                  <a:cubicBezTo>
                    <a:pt x="263" y="192080"/>
                    <a:pt x="230435" y="-20059"/>
                    <a:pt x="644756" y="0"/>
                  </a:cubicBezTo>
                  <a:cubicBezTo>
                    <a:pt x="1051454" y="50882"/>
                    <a:pt x="1257740" y="215467"/>
                    <a:pt x="1289512" y="571495"/>
                  </a:cubicBezTo>
                  <a:cubicBezTo>
                    <a:pt x="1298850" y="862590"/>
                    <a:pt x="1017244" y="1147385"/>
                    <a:pt x="644756" y="1142990"/>
                  </a:cubicBezTo>
                  <a:cubicBezTo>
                    <a:pt x="286952" y="1133242"/>
                    <a:pt x="-13393" y="861125"/>
                    <a:pt x="0" y="571495"/>
                  </a:cubicBezTo>
                  <a:close/>
                </a:path>
                <a:path extrusionOk="0" h="1142990" w="1289511">
                  <a:moveTo>
                    <a:pt x="0" y="571495"/>
                  </a:moveTo>
                  <a:cubicBezTo>
                    <a:pt x="-20067" y="199768"/>
                    <a:pt x="283840" y="-58574"/>
                    <a:pt x="644756" y="0"/>
                  </a:cubicBezTo>
                  <a:cubicBezTo>
                    <a:pt x="931039" y="-16907"/>
                    <a:pt x="1241874" y="264840"/>
                    <a:pt x="1289512" y="571495"/>
                  </a:cubicBezTo>
                  <a:cubicBezTo>
                    <a:pt x="1316278" y="943746"/>
                    <a:pt x="1018666" y="1135587"/>
                    <a:pt x="644756" y="1142990"/>
                  </a:cubicBezTo>
                  <a:cubicBezTo>
                    <a:pt x="332630" y="1145070"/>
                    <a:pt x="4682" y="940618"/>
                    <a:pt x="0" y="5714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2"/>
            <p:cNvSpPr txBox="1"/>
            <p:nvPr/>
          </p:nvSpPr>
          <p:spPr>
            <a:xfrm>
              <a:off x="6452310" y="4748171"/>
              <a:ext cx="1640395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Existing Map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Future </a:t>
              </a:r>
              <a:endParaRPr b="1" sz="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Icon&#10;&#10;Description automatically generated" id="466" name="Google Shape;46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4460" y="1917340"/>
            <a:ext cx="1198155" cy="1192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42"/>
          <p:cNvCxnSpPr/>
          <p:nvPr/>
        </p:nvCxnSpPr>
        <p:spPr>
          <a:xfrm>
            <a:off x="1784040" y="2950591"/>
            <a:ext cx="608400" cy="4725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rgbClr val="0C0C0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68" name="Google Shape;468;p42"/>
          <p:cNvCxnSpPr>
            <a:stCxn id="459" idx="3"/>
          </p:cNvCxnSpPr>
          <p:nvPr/>
        </p:nvCxnSpPr>
        <p:spPr>
          <a:xfrm flipH="1" rot="10800000">
            <a:off x="1819772" y="3858328"/>
            <a:ext cx="501300" cy="3783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0C0C0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69" name="Google Shape;469;p42"/>
          <p:cNvCxnSpPr>
            <a:endCxn id="450" idx="1"/>
          </p:cNvCxnSpPr>
          <p:nvPr/>
        </p:nvCxnSpPr>
        <p:spPr>
          <a:xfrm flipH="1" rot="10800000">
            <a:off x="5948366" y="3213165"/>
            <a:ext cx="1376400" cy="5535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0C0C0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70" name="Google Shape;470;p42"/>
          <p:cNvCxnSpPr/>
          <p:nvPr/>
        </p:nvCxnSpPr>
        <p:spPr>
          <a:xfrm flipH="1" rot="10800000">
            <a:off x="6410325" y="4225473"/>
            <a:ext cx="1005075" cy="8775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0C0C0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71" name="Google Shape;471;p42"/>
          <p:cNvCxnSpPr>
            <a:stCxn id="466" idx="3"/>
            <a:endCxn id="453" idx="1"/>
          </p:cNvCxnSpPr>
          <p:nvPr/>
        </p:nvCxnSpPr>
        <p:spPr>
          <a:xfrm flipH="1" rot="10800000">
            <a:off x="6042615" y="1982661"/>
            <a:ext cx="1282200" cy="53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0C0C0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72" name="Google Shape;472;p42"/>
          <p:cNvCxnSpPr>
            <a:stCxn id="465" idx="1"/>
          </p:cNvCxnSpPr>
          <p:nvPr/>
        </p:nvCxnSpPr>
        <p:spPr>
          <a:xfrm flipH="1">
            <a:off x="5744372" y="851861"/>
            <a:ext cx="1593300" cy="13233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0C0C0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73" name="Google Shape;473;p42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" name="Google Shape;474;p42"/>
          <p:cNvSpPr txBox="1"/>
          <p:nvPr/>
        </p:nvSpPr>
        <p:spPr>
          <a:xfrm>
            <a:off x="1148100" y="311775"/>
            <a:ext cx="6847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PROPOSED SOCI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 MEDIA PLATFORM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42"/>
          <p:cNvSpPr txBox="1"/>
          <p:nvPr>
            <p:ph idx="4294967295" type="title"/>
          </p:nvPr>
        </p:nvSpPr>
        <p:spPr>
          <a:xfrm>
            <a:off x="2930110" y="4674"/>
            <a:ext cx="3283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URBAN PLANNING FOR </a:t>
            </a: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URBAN SATISFACTION</a:t>
            </a:r>
            <a:endParaRPr sz="9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3"/>
          <p:cNvSpPr txBox="1"/>
          <p:nvPr/>
        </p:nvSpPr>
        <p:spPr>
          <a:xfrm>
            <a:off x="188276" y="596056"/>
            <a:ext cx="2266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Times New Roman"/>
              <a:buNone/>
            </a:pPr>
            <a:r>
              <a:rPr i="0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Satisfaction &amp; Expectation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1" name="Google Shape;481;p43"/>
          <p:cNvPicPr preferRelativeResize="0"/>
          <p:nvPr/>
        </p:nvPicPr>
        <p:blipFill rotWithShape="1">
          <a:blip r:embed="rId3">
            <a:alphaModFix/>
          </a:blip>
          <a:srcRect b="12506" l="865" r="1915" t="12288"/>
          <a:stretch/>
        </p:blipFill>
        <p:spPr>
          <a:xfrm>
            <a:off x="188275" y="1022775"/>
            <a:ext cx="8767452" cy="386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43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3" name="Google Shape;483;p43"/>
          <p:cNvSpPr txBox="1"/>
          <p:nvPr>
            <p:ph idx="4294967295" type="title"/>
          </p:nvPr>
        </p:nvSpPr>
        <p:spPr>
          <a:xfrm>
            <a:off x="2930110" y="4674"/>
            <a:ext cx="3283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URBAN PLANNING FOR </a:t>
            </a: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URBAN SATISFACTION</a:t>
            </a:r>
            <a:endParaRPr sz="9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4" name="Google Shape;484;p43"/>
          <p:cNvSpPr txBox="1"/>
          <p:nvPr/>
        </p:nvSpPr>
        <p:spPr>
          <a:xfrm>
            <a:off x="1148100" y="311775"/>
            <a:ext cx="6847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PROPOSED SOCIAL MEDIA PLATFORM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2EC">
            <a:alpha val="76970"/>
          </a:srgbClr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797725" y="2029350"/>
            <a:ext cx="4072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This thesis project aims to examine the strengths and weaknesses of social media platforms and proposes a vision for a better platform to invite bottom-up citizen participation in data-driven urban planning for urban satisfaction.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4"/>
          <p:cNvPicPr preferRelativeResize="0"/>
          <p:nvPr/>
        </p:nvPicPr>
        <p:blipFill rotWithShape="1">
          <a:blip r:embed="rId3">
            <a:alphaModFix/>
          </a:blip>
          <a:srcRect b="13726" l="3425" r="2198" t="17293"/>
          <a:stretch/>
        </p:blipFill>
        <p:spPr>
          <a:xfrm>
            <a:off x="188275" y="1022775"/>
            <a:ext cx="8767452" cy="385795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4"/>
          <p:cNvSpPr txBox="1"/>
          <p:nvPr/>
        </p:nvSpPr>
        <p:spPr>
          <a:xfrm>
            <a:off x="188276" y="664519"/>
            <a:ext cx="252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Times New Roman"/>
              <a:buNone/>
            </a:pPr>
            <a:r>
              <a:rPr i="0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Announced future planning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1" name="Google Shape;491;p44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2" name="Google Shape;492;p44"/>
          <p:cNvSpPr txBox="1"/>
          <p:nvPr/>
        </p:nvSpPr>
        <p:spPr>
          <a:xfrm>
            <a:off x="1148100" y="311775"/>
            <a:ext cx="6847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PROPOSED SOCIAL MEDIA PLATFORM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p44"/>
          <p:cNvSpPr txBox="1"/>
          <p:nvPr>
            <p:ph idx="4294967295" type="title"/>
          </p:nvPr>
        </p:nvSpPr>
        <p:spPr>
          <a:xfrm>
            <a:off x="2930110" y="4674"/>
            <a:ext cx="3283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URBAN PLANNING FOR </a:t>
            </a: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URBAN SATISFACTION</a:t>
            </a:r>
            <a:endParaRPr sz="9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/>
          <p:nvPr/>
        </p:nvSpPr>
        <p:spPr>
          <a:xfrm>
            <a:off x="800100" y="1197358"/>
            <a:ext cx="75438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research shows: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Serious</a:t>
            </a:r>
            <a:r>
              <a:rPr lang="en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limitations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existing social media data for data-driven planning.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tatistic significant </a:t>
            </a:r>
            <a:r>
              <a:rPr lang="en" sz="1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relationships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public sentiment and the proximity to amenities. </a:t>
            </a:r>
            <a:endParaRPr sz="1100"/>
          </a:p>
          <a:p>
            <a:pPr indent="-2540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hich </a:t>
            </a:r>
            <a:r>
              <a:rPr lang="en" sz="1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characteristics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built environment may improve residents’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satisfaction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100"/>
          </a:p>
          <a:p>
            <a:pPr indent="-2540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1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framework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quantify urban experience from text-based urban data and build a simulation model. </a:t>
            </a:r>
            <a:endParaRPr sz="1100"/>
          </a:p>
          <a:p>
            <a:pPr indent="-2540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social media platform to invite </a:t>
            </a:r>
            <a:r>
              <a:rPr lang="en" sz="1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 public participation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data-driven urban planning. </a:t>
            </a:r>
            <a:endParaRPr sz="1100"/>
          </a:p>
          <a:p>
            <a:pPr indent="-2540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ew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media platform as a new form of </a:t>
            </a:r>
            <a:r>
              <a:rPr lang="en" sz="1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infrastructure of urban life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might bring a great potential to design a more people-oriented city or a new urban form.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0" name="Google Shape;50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1719" y="4173891"/>
            <a:ext cx="176213" cy="14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23897" y="1579161"/>
            <a:ext cx="176213" cy="1477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45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3" name="Google Shape;503;p45"/>
          <p:cNvSpPr txBox="1"/>
          <p:nvPr/>
        </p:nvSpPr>
        <p:spPr>
          <a:xfrm>
            <a:off x="1148100" y="311775"/>
            <a:ext cx="6847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CONCLUSION &amp; CONTRIBUTION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45"/>
          <p:cNvSpPr txBox="1"/>
          <p:nvPr>
            <p:ph idx="4294967295" type="title"/>
          </p:nvPr>
        </p:nvSpPr>
        <p:spPr>
          <a:xfrm>
            <a:off x="2930110" y="4674"/>
            <a:ext cx="3283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URBAN PLANNING FOR </a:t>
            </a: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URBAN SATISFACTION</a:t>
            </a:r>
            <a:endParaRPr sz="9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5" name="Google Shape;5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000" y="337000"/>
            <a:ext cx="1210099" cy="12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721" y="717645"/>
            <a:ext cx="4691850" cy="387188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/>
        </p:nvSpPr>
        <p:spPr>
          <a:xfrm>
            <a:off x="423133" y="1918279"/>
            <a:ext cx="1530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                </a:t>
            </a:r>
            <a:r>
              <a:rPr i="0" lang="en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Villages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445140" y="2019841"/>
            <a:ext cx="1530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551.62</a:t>
            </a:r>
            <a:r>
              <a:rPr i="0" lang="en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MILLION</a:t>
            </a:r>
            <a:endParaRPr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6059172" y="2068349"/>
            <a:ext cx="2372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2022, there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are</a:t>
            </a:r>
            <a:r>
              <a:rPr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more than </a:t>
            </a:r>
            <a:endParaRPr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1.02 billion </a:t>
            </a:r>
            <a:r>
              <a:rPr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people have access to mobile internet, while </a:t>
            </a:r>
            <a:r>
              <a:rPr i="0" lang="en" sz="12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68%</a:t>
            </a:r>
            <a:r>
              <a:rPr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 them frequently use </a:t>
            </a:r>
            <a:r>
              <a:rPr i="1" lang="en" sz="1100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social media platform</a:t>
            </a:r>
            <a:r>
              <a:rPr i="0" lang="en" sz="900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i="0" sz="700" u="sng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2730750" y="39275"/>
            <a:ext cx="3682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TOWNSHIPS &amp; INTERNET POPULATION </a:t>
            </a: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CHINA</a:t>
            </a:r>
            <a:endParaRPr sz="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5927471" y="3503475"/>
            <a:ext cx="263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663</a:t>
            </a:r>
            <a:r>
              <a:rPr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Cities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VS. </a:t>
            </a:r>
            <a:r>
              <a:rPr b="1" i="0" lang="en" sz="900" u="none" cap="none" strike="noStrike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41636</a:t>
            </a:r>
            <a:r>
              <a:rPr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Towns and Villages</a:t>
            </a:r>
            <a:endParaRPr i="0" sz="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2331087" y="3028063"/>
            <a:ext cx="1530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8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Cities and Towns 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2331087" y="3179471"/>
            <a:ext cx="1530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848.43</a:t>
            </a:r>
            <a:r>
              <a:rPr i="0" lang="en" sz="11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MILLION</a:t>
            </a:r>
            <a:r>
              <a:rPr i="0" lang="en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i="0" sz="5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88730" y="4589525"/>
            <a:ext cx="4756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Figure from Ma, S. and Long, Y., 2020. Functional urban area delineations of cities on the Chinese mainland using massive Didi ride-hailing records. Cities, 97, p.102532.</a:t>
            </a:r>
            <a:endParaRPr i="0" sz="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0" name="Google Shape;150;p27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218" y="1692661"/>
            <a:ext cx="4508269" cy="2844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文本, 信件&#10;&#10;描述已自动生成" id="157" name="Google Shape;157;p2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11407" r="11097" t="0"/>
          <a:stretch/>
        </p:blipFill>
        <p:spPr>
          <a:xfrm>
            <a:off x="3627146" y="2571750"/>
            <a:ext cx="1310700" cy="16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2811150" y="311775"/>
            <a:ext cx="3521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MAJOR URBAN </a:t>
            </a:r>
            <a:r>
              <a:rPr b="1" lang="en" sz="12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ISSUES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b="1" lang="en" sz="12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SHIFTS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CHINA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5631650" y="2618625"/>
            <a:ext cx="3577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Times New Roman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 Lack of public participation: </a:t>
            </a:r>
            <a:r>
              <a:rPr b="1" i="0" lang="en" sz="1000" u="none" cap="none" strike="noStrike">
                <a:solidFill>
                  <a:schemeClr val="lt1"/>
                </a:solidFill>
                <a:highlight>
                  <a:srgbClr val="C00000"/>
                </a:highlight>
                <a:latin typeface="Poppins"/>
                <a:ea typeface="Poppins"/>
                <a:cs typeface="Poppins"/>
                <a:sym typeface="Poppins"/>
              </a:rPr>
              <a:t>Public </a:t>
            </a:r>
            <a:r>
              <a:rPr b="1" lang="en" sz="1000">
                <a:solidFill>
                  <a:schemeClr val="lt1"/>
                </a:solidFill>
                <a:highlight>
                  <a:srgbClr val="C00000"/>
                </a:highlight>
                <a:latin typeface="Poppins"/>
                <a:ea typeface="Poppins"/>
                <a:cs typeface="Poppins"/>
                <a:sym typeface="Poppins"/>
              </a:rPr>
              <a:t>satisfaction</a:t>
            </a:r>
            <a:endParaRPr b="1" i="0" sz="1000" u="none" cap="none" strike="noStrike">
              <a:solidFill>
                <a:schemeClr val="lt1"/>
              </a:solidFill>
              <a:highlight>
                <a:srgbClr val="C000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5631642" y="3055900"/>
            <a:ext cx="3331382" cy="57681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3. Growing internet population: </a:t>
            </a:r>
            <a:r>
              <a:rPr b="1" i="0" lang="en" sz="1000" u="none" cap="none" strike="noStrike">
                <a:solidFill>
                  <a:schemeClr val="lt1"/>
                </a:solidFill>
                <a:highlight>
                  <a:srgbClr val="C00000"/>
                </a:highlight>
                <a:latin typeface="Poppins"/>
                <a:ea typeface="Poppins"/>
                <a:cs typeface="Poppins"/>
                <a:sym typeface="Poppins"/>
              </a:rPr>
              <a:t>Urban big data</a:t>
            </a:r>
            <a:endParaRPr b="1" i="0" sz="1000" u="none" cap="none" strike="noStrike">
              <a:solidFill>
                <a:schemeClr val="lt1"/>
              </a:solidFill>
              <a:highlight>
                <a:srgbClr val="C000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5631642" y="4108430"/>
            <a:ext cx="3278996" cy="2688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4. Emerging concept: </a:t>
            </a:r>
            <a:r>
              <a:rPr b="1" i="0" lang="en" sz="1000" u="none" cap="none" strike="noStrike">
                <a:solidFill>
                  <a:schemeClr val="lt1"/>
                </a:solidFill>
                <a:highlight>
                  <a:srgbClr val="C00000"/>
                </a:highlight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b="1" i="0" lang="en" sz="1000" cap="none" strike="noStrike">
                <a:solidFill>
                  <a:schemeClr val="lt1"/>
                </a:solidFill>
                <a:highlight>
                  <a:srgbClr val="C00000"/>
                </a:highlight>
                <a:latin typeface="Poppins"/>
                <a:ea typeface="Poppins"/>
                <a:cs typeface="Poppins"/>
                <a:sym typeface="Poppins"/>
              </a:rPr>
              <a:t>mart City &amp; Technology</a:t>
            </a:r>
            <a:endParaRPr b="1" i="0" sz="1000" cap="none" strike="noStrike">
              <a:solidFill>
                <a:schemeClr val="lt1"/>
              </a:solidFill>
              <a:highlight>
                <a:srgbClr val="C000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732007" y="2764330"/>
            <a:ext cx="3007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NSimSun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5631642" y="1826203"/>
            <a:ext cx="3007503" cy="2688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 Shift of  Planning focus: </a:t>
            </a:r>
            <a:r>
              <a:rPr b="1" i="0" lang="en" sz="1000" u="none" cap="none" strike="noStrike">
                <a:solidFill>
                  <a:schemeClr val="lt1"/>
                </a:solidFill>
                <a:highlight>
                  <a:srgbClr val="C00000"/>
                </a:highlight>
                <a:latin typeface="Poppins"/>
                <a:ea typeface="Poppins"/>
                <a:cs typeface="Poppins"/>
                <a:sym typeface="Poppins"/>
              </a:rPr>
              <a:t>People-Oriented</a:t>
            </a:r>
            <a:endParaRPr b="1" i="0" sz="1000" u="none" cap="none" strike="noStrike">
              <a:solidFill>
                <a:schemeClr val="lt1"/>
              </a:solidFill>
              <a:highlight>
                <a:srgbClr val="C000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4" name="Google Shape;164;p28"/>
          <p:cNvCxnSpPr/>
          <p:nvPr/>
        </p:nvCxnSpPr>
        <p:spPr>
          <a:xfrm>
            <a:off x="5429250" y="1555753"/>
            <a:ext cx="0" cy="3313222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Dot"/>
            <a:miter lim="800000"/>
            <a:headEnd len="sm" w="sm" type="none"/>
            <a:tailEnd len="sm" w="sm" type="none"/>
          </a:ln>
        </p:spPr>
      </p:cxnSp>
      <p:cxnSp>
        <p:nvCxnSpPr>
          <p:cNvPr id="165" name="Google Shape;165;p28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28"/>
          <p:cNvSpPr txBox="1"/>
          <p:nvPr/>
        </p:nvSpPr>
        <p:spPr>
          <a:xfrm>
            <a:off x="2137350" y="39275"/>
            <a:ext cx="48693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Times New Roman"/>
              <a:buNone/>
            </a:pP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TOP-DOWN </a:t>
            </a: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URBAN PLANNING &amp; </a:t>
            </a: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SCARCE </a:t>
            </a: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PUBLIC PARTICIPATION IN THE DIGITAL ERA</a:t>
            </a:r>
            <a:endParaRPr sz="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3796" y="1413709"/>
            <a:ext cx="3207742" cy="309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>
            <p:ph type="title"/>
          </p:nvPr>
        </p:nvSpPr>
        <p:spPr>
          <a:xfrm>
            <a:off x="2930110" y="4674"/>
            <a:ext cx="3283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URBAN PLANNING FOR </a:t>
            </a: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URBAN SATISFACTION</a:t>
            </a:r>
            <a:endParaRPr sz="9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3" name="Google Shape;173;p29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" name="Google Shape;174;p29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" name="Google Shape;175;p29"/>
          <p:cNvSpPr txBox="1"/>
          <p:nvPr/>
        </p:nvSpPr>
        <p:spPr>
          <a:xfrm>
            <a:off x="2811150" y="311775"/>
            <a:ext cx="3521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RESEARCH PROPOSAL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/>
        </p:nvSpPr>
        <p:spPr>
          <a:xfrm>
            <a:off x="1457324" y="1148486"/>
            <a:ext cx="6730465" cy="2688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4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NSimSun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9496" y="1413709"/>
            <a:ext cx="3207742" cy="309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587" y="1147903"/>
            <a:ext cx="4483030" cy="36259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30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30"/>
          <p:cNvSpPr txBox="1"/>
          <p:nvPr/>
        </p:nvSpPr>
        <p:spPr>
          <a:xfrm>
            <a:off x="2811150" y="311775"/>
            <a:ext cx="3521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RESEARCH PROPOSAL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30"/>
          <p:cNvSpPr txBox="1"/>
          <p:nvPr>
            <p:ph type="title"/>
          </p:nvPr>
        </p:nvSpPr>
        <p:spPr>
          <a:xfrm>
            <a:off x="2930110" y="4674"/>
            <a:ext cx="3283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URBAN PLANNING FOR </a:t>
            </a: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URBAN SATISFACTION</a:t>
            </a:r>
            <a:endParaRPr sz="9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33437" l="0" r="0" t="8641"/>
          <a:stretch/>
        </p:blipFill>
        <p:spPr>
          <a:xfrm>
            <a:off x="2554322" y="1433350"/>
            <a:ext cx="3521701" cy="30132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31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p31"/>
          <p:cNvSpPr txBox="1"/>
          <p:nvPr/>
        </p:nvSpPr>
        <p:spPr>
          <a:xfrm>
            <a:off x="2811150" y="311775"/>
            <a:ext cx="3521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RESEARCH PROPOSAL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5043111" y="2682963"/>
            <a:ext cx="3333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Existing social media data is not enough, wh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at are the shortcomings?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2554328" y="3961465"/>
            <a:ext cx="3083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What better data-gathering tool might be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?</a:t>
            </a:r>
            <a:endParaRPr sz="600"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5" name="Google Shape;195;p31"/>
          <p:cNvGrpSpPr/>
          <p:nvPr/>
        </p:nvGrpSpPr>
        <p:grpSpPr>
          <a:xfrm>
            <a:off x="2413417" y="1622207"/>
            <a:ext cx="2817300" cy="382829"/>
            <a:chOff x="1482717" y="2427332"/>
            <a:chExt cx="2817300" cy="382829"/>
          </a:xfrm>
        </p:grpSpPr>
        <p:sp>
          <p:nvSpPr>
            <p:cNvPr id="196" name="Google Shape;196;p31"/>
            <p:cNvSpPr txBox="1"/>
            <p:nvPr/>
          </p:nvSpPr>
          <p:spPr>
            <a:xfrm>
              <a:off x="1593509" y="2427332"/>
              <a:ext cx="2441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highlight>
                    <a:schemeClr val="lt1"/>
                  </a:highlight>
                  <a:latin typeface="Poppins"/>
                  <a:ea typeface="Poppins"/>
                  <a:cs typeface="Poppins"/>
                  <a:sym typeface="Poppins"/>
                </a:rPr>
                <a:t>What data is needed </a:t>
              </a:r>
              <a:r>
                <a:rPr lang="en" sz="900">
                  <a:solidFill>
                    <a:schemeClr val="dk1"/>
                  </a:solidFill>
                  <a:highlight>
                    <a:schemeClr val="lt1"/>
                  </a:highlight>
                  <a:latin typeface="Poppins"/>
                  <a:ea typeface="Poppins"/>
                  <a:cs typeface="Poppins"/>
                  <a:sym typeface="Poppins"/>
                </a:rPr>
                <a:t>? And how</a:t>
              </a:r>
              <a:endParaRPr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7" name="Google Shape;197;p31"/>
            <p:cNvSpPr txBox="1"/>
            <p:nvPr/>
          </p:nvSpPr>
          <p:spPr>
            <a:xfrm>
              <a:off x="1482717" y="2602261"/>
              <a:ext cx="28173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highlight>
                    <a:schemeClr val="lt1"/>
                  </a:highlight>
                  <a:latin typeface="Poppins"/>
                  <a:ea typeface="Poppins"/>
                  <a:cs typeface="Poppins"/>
                  <a:sym typeface="Poppins"/>
                </a:rPr>
                <a:t>to optimize </a:t>
              </a:r>
              <a:r>
                <a:rPr lang="en" sz="900">
                  <a:solidFill>
                    <a:schemeClr val="dk1"/>
                  </a:solidFill>
                  <a:highlight>
                    <a:schemeClr val="lt1"/>
                  </a:highlight>
                  <a:latin typeface="Poppins"/>
                  <a:ea typeface="Poppins"/>
                  <a:cs typeface="Poppins"/>
                  <a:sym typeface="Poppins"/>
                </a:rPr>
                <a:t>satisfaction &amp; </a:t>
              </a:r>
              <a:r>
                <a:rPr lang="en" sz="900">
                  <a:solidFill>
                    <a:srgbClr val="000000"/>
                  </a:solidFill>
                  <a:highlight>
                    <a:schemeClr val="lt1"/>
                  </a:highlight>
                  <a:latin typeface="Poppins"/>
                  <a:ea typeface="Poppins"/>
                  <a:cs typeface="Poppins"/>
                  <a:sym typeface="Poppins"/>
                </a:rPr>
                <a:t>well-being</a:t>
              </a:r>
              <a:endParaRPr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98" name="Google Shape;198;p31"/>
          <p:cNvSpPr txBox="1"/>
          <p:nvPr/>
        </p:nvSpPr>
        <p:spPr>
          <a:xfrm>
            <a:off x="3928833" y="2810150"/>
            <a:ext cx="91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highlight>
                  <a:srgbClr val="C00000"/>
                </a:highlight>
                <a:latin typeface="Poppins"/>
                <a:ea typeface="Poppins"/>
                <a:cs typeface="Poppins"/>
                <a:sym typeface="Poppins"/>
              </a:rPr>
              <a:t>BOTTOM - UP</a:t>
            </a:r>
            <a:endParaRPr b="1" sz="900">
              <a:solidFill>
                <a:schemeClr val="lt1"/>
              </a:solidFill>
              <a:highlight>
                <a:srgbClr val="C0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BIG DATA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31"/>
          <p:cNvSpPr txBox="1"/>
          <p:nvPr>
            <p:ph type="title"/>
          </p:nvPr>
        </p:nvSpPr>
        <p:spPr>
          <a:xfrm>
            <a:off x="2930110" y="4674"/>
            <a:ext cx="3283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URBAN PLANNING FOR </a:t>
            </a: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URBAN SATISFACTION</a:t>
            </a:r>
            <a:endParaRPr sz="9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159" y="1518363"/>
            <a:ext cx="1269940" cy="1079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6471" y="1434621"/>
            <a:ext cx="1371250" cy="11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/>
          <p:nvPr/>
        </p:nvSpPr>
        <p:spPr>
          <a:xfrm>
            <a:off x="333375" y="3459424"/>
            <a:ext cx="967133" cy="857243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1569563" y="3425521"/>
            <a:ext cx="967133" cy="857243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872279" y="3425521"/>
            <a:ext cx="967133" cy="857243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4502785" y="3425521"/>
            <a:ext cx="967133" cy="857243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5628666" y="3391618"/>
            <a:ext cx="967133" cy="857242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6734155" y="3391618"/>
            <a:ext cx="967133" cy="857242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32"/>
          <p:cNvCxnSpPr>
            <a:stCxn id="207" idx="0"/>
          </p:cNvCxnSpPr>
          <p:nvPr/>
        </p:nvCxnSpPr>
        <p:spPr>
          <a:xfrm flipH="1" rot="10800000">
            <a:off x="816942" y="2750524"/>
            <a:ext cx="821400" cy="7089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4" name="Google Shape;214;p32"/>
          <p:cNvCxnSpPr>
            <a:stCxn id="209" idx="0"/>
          </p:cNvCxnSpPr>
          <p:nvPr/>
        </p:nvCxnSpPr>
        <p:spPr>
          <a:xfrm rot="10800000">
            <a:off x="2451646" y="2750221"/>
            <a:ext cx="904200" cy="6753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5" name="Google Shape;215;p32"/>
          <p:cNvCxnSpPr>
            <a:stCxn id="208" idx="0"/>
          </p:cNvCxnSpPr>
          <p:nvPr/>
        </p:nvCxnSpPr>
        <p:spPr>
          <a:xfrm rot="10800000">
            <a:off x="2044730" y="2784121"/>
            <a:ext cx="8400" cy="6414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6" name="Google Shape;216;p32"/>
          <p:cNvCxnSpPr>
            <a:stCxn id="210" idx="0"/>
          </p:cNvCxnSpPr>
          <p:nvPr/>
        </p:nvCxnSpPr>
        <p:spPr>
          <a:xfrm flipH="1" rot="10800000">
            <a:off x="4986352" y="2716621"/>
            <a:ext cx="1380300" cy="7089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17" name="Google Shape;217;p32"/>
          <p:cNvCxnSpPr>
            <a:stCxn id="218" idx="0"/>
          </p:cNvCxnSpPr>
          <p:nvPr/>
        </p:nvCxnSpPr>
        <p:spPr>
          <a:xfrm rot="10800000">
            <a:off x="6835037" y="2716318"/>
            <a:ext cx="1481400" cy="6753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19" name="Google Shape;219;p32"/>
          <p:cNvCxnSpPr>
            <a:stCxn id="211" idx="0"/>
          </p:cNvCxnSpPr>
          <p:nvPr/>
        </p:nvCxnSpPr>
        <p:spPr>
          <a:xfrm flipH="1" rot="10800000">
            <a:off x="6112233" y="2750218"/>
            <a:ext cx="456900" cy="6414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220" name="Google Shape;220;p32"/>
          <p:cNvSpPr txBox="1"/>
          <p:nvPr/>
        </p:nvSpPr>
        <p:spPr>
          <a:xfrm>
            <a:off x="187862" y="3634851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Participation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1437980" y="3610310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2740697" y="3542517"/>
            <a:ext cx="1230296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Expectation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Satisfaction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4371203" y="3610310"/>
            <a:ext cx="123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 </a:t>
            </a:r>
            <a:endParaRPr b="1" sz="12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5503859" y="3617900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Coverage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6602573" y="3600948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Experience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7832870" y="3391618"/>
            <a:ext cx="967133" cy="857242"/>
          </a:xfrm>
          <a:custGeom>
            <a:rect b="b" l="l" r="r" t="t"/>
            <a:pathLst>
              <a:path extrusionOk="0" fill="none" h="1142990" w="1289511">
                <a:moveTo>
                  <a:pt x="0" y="571495"/>
                </a:moveTo>
                <a:cubicBezTo>
                  <a:pt x="263" y="192080"/>
                  <a:pt x="230435" y="-20059"/>
                  <a:pt x="644756" y="0"/>
                </a:cubicBezTo>
                <a:cubicBezTo>
                  <a:pt x="1051454" y="50882"/>
                  <a:pt x="1257740" y="215467"/>
                  <a:pt x="1289512" y="571495"/>
                </a:cubicBezTo>
                <a:cubicBezTo>
                  <a:pt x="1298850" y="862590"/>
                  <a:pt x="1017244" y="1147385"/>
                  <a:pt x="644756" y="1142990"/>
                </a:cubicBezTo>
                <a:cubicBezTo>
                  <a:pt x="286952" y="1133242"/>
                  <a:pt x="-13393" y="861125"/>
                  <a:pt x="0" y="571495"/>
                </a:cubicBezTo>
                <a:close/>
              </a:path>
              <a:path extrusionOk="0" h="1142990" w="1289511">
                <a:moveTo>
                  <a:pt x="0" y="571495"/>
                </a:moveTo>
                <a:cubicBezTo>
                  <a:pt x="-20067" y="199768"/>
                  <a:pt x="283840" y="-58574"/>
                  <a:pt x="644756" y="0"/>
                </a:cubicBezTo>
                <a:cubicBezTo>
                  <a:pt x="931039" y="-16907"/>
                  <a:pt x="1241874" y="264840"/>
                  <a:pt x="1289512" y="571495"/>
                </a:cubicBezTo>
                <a:cubicBezTo>
                  <a:pt x="1316278" y="943746"/>
                  <a:pt x="1018666" y="1135587"/>
                  <a:pt x="644756" y="1142990"/>
                </a:cubicBezTo>
                <a:cubicBezTo>
                  <a:pt x="332630" y="1145070"/>
                  <a:pt x="4682" y="940618"/>
                  <a:pt x="0" y="571495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7701288" y="3600948"/>
            <a:ext cx="12302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  <a:endParaRPr b="1" sz="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7" name="Google Shape;227;p32"/>
          <p:cNvCxnSpPr/>
          <p:nvPr/>
        </p:nvCxnSpPr>
        <p:spPr>
          <a:xfrm rot="10800000">
            <a:off x="6641017" y="2750344"/>
            <a:ext cx="591970" cy="641273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228" name="Google Shape;228;p32"/>
          <p:cNvSpPr txBox="1"/>
          <p:nvPr/>
        </p:nvSpPr>
        <p:spPr>
          <a:xfrm>
            <a:off x="1259351" y="2459121"/>
            <a:ext cx="18156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Ideal Bottom-up Data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5724469" y="2464801"/>
            <a:ext cx="19955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Media Platform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" name="Google Shape;230;p32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p32"/>
          <p:cNvSpPr txBox="1"/>
          <p:nvPr>
            <p:ph type="title"/>
          </p:nvPr>
        </p:nvSpPr>
        <p:spPr>
          <a:xfrm>
            <a:off x="2930110" y="4674"/>
            <a:ext cx="3283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IDEAL BOTTOM-UP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DATA FOR URBAN PLANNER</a:t>
            </a:r>
            <a:endParaRPr sz="90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2811150" y="311775"/>
            <a:ext cx="3521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CAPABILITY OF SOCIAL MEDIA PLATFORM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384" y="1152349"/>
            <a:ext cx="6193876" cy="3722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3"/>
          <p:cNvCxnSpPr/>
          <p:nvPr/>
        </p:nvCxnSpPr>
        <p:spPr>
          <a:xfrm>
            <a:off x="100" y="272425"/>
            <a:ext cx="914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p33"/>
          <p:cNvSpPr txBox="1"/>
          <p:nvPr>
            <p:ph idx="4294967295" type="title"/>
          </p:nvPr>
        </p:nvSpPr>
        <p:spPr>
          <a:xfrm>
            <a:off x="2683648" y="4675"/>
            <a:ext cx="377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rPr lang="en" sz="90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REPERCEIVE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THE URBAN ENVIRONMENT BY SOCIAL MEDIA POSTS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2811150" y="311775"/>
            <a:ext cx="3521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METHODOLOGY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